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sldIdLst>
    <p:sldId id="295" r:id="rId2"/>
    <p:sldId id="392" r:id="rId3"/>
    <p:sldId id="393" r:id="rId4"/>
    <p:sldId id="354" r:id="rId5"/>
    <p:sldId id="367" r:id="rId6"/>
    <p:sldId id="368" r:id="rId7"/>
    <p:sldId id="358" r:id="rId8"/>
    <p:sldId id="369" r:id="rId9"/>
    <p:sldId id="375" r:id="rId10"/>
    <p:sldId id="384" r:id="rId11"/>
    <p:sldId id="376" r:id="rId12"/>
    <p:sldId id="385" r:id="rId13"/>
    <p:sldId id="387" r:id="rId14"/>
    <p:sldId id="388" r:id="rId15"/>
    <p:sldId id="390" r:id="rId16"/>
    <p:sldId id="391" r:id="rId17"/>
    <p:sldId id="389" r:id="rId18"/>
    <p:sldId id="378" r:id="rId19"/>
    <p:sldId id="379" r:id="rId20"/>
    <p:sldId id="380" r:id="rId21"/>
    <p:sldId id="381" r:id="rId22"/>
    <p:sldId id="382" r:id="rId23"/>
    <p:sldId id="360" r:id="rId24"/>
    <p:sldId id="370" r:id="rId25"/>
    <p:sldId id="374" r:id="rId26"/>
    <p:sldId id="383" r:id="rId27"/>
    <p:sldId id="373" r:id="rId28"/>
    <p:sldId id="371" r:id="rId29"/>
    <p:sldId id="372" r:id="rId30"/>
    <p:sldId id="364" r:id="rId3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2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2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2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2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1600" kern="1200">
        <a:solidFill>
          <a:schemeClr val="tx2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5pPr>
    <a:lvl6pPr marL="2286000" algn="l" defTabSz="914400" rtl="0" eaLnBrk="1" latinLnBrk="1" hangingPunct="1">
      <a:defRPr kumimoji="1" sz="1600" kern="1200">
        <a:solidFill>
          <a:schemeClr val="tx2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6pPr>
    <a:lvl7pPr marL="2743200" algn="l" defTabSz="914400" rtl="0" eaLnBrk="1" latinLnBrk="1" hangingPunct="1">
      <a:defRPr kumimoji="1" sz="1600" kern="1200">
        <a:solidFill>
          <a:schemeClr val="tx2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7pPr>
    <a:lvl8pPr marL="3200400" algn="l" defTabSz="914400" rtl="0" eaLnBrk="1" latinLnBrk="1" hangingPunct="1">
      <a:defRPr kumimoji="1" sz="1600" kern="1200">
        <a:solidFill>
          <a:schemeClr val="tx2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8pPr>
    <a:lvl9pPr marL="3657600" algn="l" defTabSz="914400" rtl="0" eaLnBrk="1" latinLnBrk="1" hangingPunct="1">
      <a:defRPr kumimoji="1" sz="1600" kern="1200">
        <a:solidFill>
          <a:schemeClr val="tx2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026">
          <p15:clr>
            <a:srgbClr val="A4A3A4"/>
          </p15:clr>
        </p15:guide>
        <p15:guide id="2" orient="horz" pos="2069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2795">
          <p15:clr>
            <a:srgbClr val="A4A3A4"/>
          </p15:clr>
        </p15:guide>
        <p15:guide id="5" orient="horz" pos="2886">
          <p15:clr>
            <a:srgbClr val="A4A3A4"/>
          </p15:clr>
        </p15:guide>
        <p15:guide id="6" orient="horz" pos="3022">
          <p15:clr>
            <a:srgbClr val="A4A3A4"/>
          </p15:clr>
        </p15:guide>
        <p15:guide id="7" pos="1565">
          <p15:clr>
            <a:srgbClr val="A4A3A4"/>
          </p15:clr>
        </p15:guide>
        <p15:guide id="8" pos="3878">
          <p15:clr>
            <a:srgbClr val="A4A3A4"/>
          </p15:clr>
        </p15:guide>
        <p15:guide id="9" pos="3969">
          <p15:clr>
            <a:srgbClr val="A4A3A4"/>
          </p15:clr>
        </p15:guide>
        <p15:guide id="10" pos="2744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0000FF"/>
    <a:srgbClr val="000000"/>
    <a:srgbClr val="CC6600"/>
    <a:srgbClr val="FF9900"/>
    <a:srgbClr val="9900FF"/>
    <a:srgbClr val="99CC00"/>
    <a:srgbClr val="33CCFF"/>
    <a:srgbClr val="FD0F0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39" autoAdjust="0"/>
    <p:restoredTop sz="94581" autoAdjust="0"/>
  </p:normalViewPr>
  <p:slideViewPr>
    <p:cSldViewPr>
      <p:cViewPr varScale="1">
        <p:scale>
          <a:sx n="82" d="100"/>
          <a:sy n="82" d="100"/>
        </p:scale>
        <p:origin x="-1373" y="-86"/>
      </p:cViewPr>
      <p:guideLst>
        <p:guide orient="horz" pos="1026"/>
        <p:guide orient="horz" pos="2069"/>
        <p:guide orient="horz" pos="2160"/>
        <p:guide orient="horz" pos="2795"/>
        <p:guide orient="horz" pos="2886"/>
        <p:guide orient="horz" pos="3022"/>
        <p:guide pos="1565"/>
        <p:guide pos="3878"/>
        <p:guide pos="3969"/>
        <p:guide pos="274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-2016" y="-96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latinLnBrk="0" hangingPunct="1">
              <a:defRPr kumimoji="0" sz="1200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181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0" hangingPunct="1">
              <a:defRPr kumimoji="0" sz="1200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81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2181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latinLnBrk="0" hangingPunct="1">
              <a:defRPr kumimoji="0" sz="1200">
                <a:solidFill>
                  <a:schemeClr val="tx1"/>
                </a:solidFill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2181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 smtClean="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F3E74DDC-5BF2-4CB7-A5E0-AA9645D55E17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284516016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fld id="{75B41F2D-39AC-4023-9967-838A15874625}" type="slidenum">
              <a:rPr kumimoji="0" lang="ko-KR" altLang="en-US" sz="1200">
                <a:solidFill>
                  <a:schemeClr val="tx1"/>
                </a:solidFill>
                <a:latin typeface="Arial" panose="020B0604020202020204" pitchFamily="34" charset="0"/>
                <a:ea typeface="굴림" panose="020B0600000101010101" pitchFamily="50" charset="-127"/>
              </a:rPr>
              <a:pPr/>
              <a:t>1</a:t>
            </a:fld>
            <a:endParaRPr kumimoji="0" lang="en-US" altLang="ko-KR" sz="1200">
              <a:solidFill>
                <a:schemeClr val="tx1"/>
              </a:solidFill>
              <a:latin typeface="Arial" panose="020B0604020202020204" pitchFamily="34" charset="0"/>
              <a:ea typeface="굴림" panose="020B0600000101010101" pitchFamily="50" charset="-127"/>
            </a:endParaRPr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en-US" smtClean="0">
              <a:latin typeface="Arial" panose="020B0604020202020204" pitchFamily="34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28154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C16AEE5-B053-4DDA-9C1C-073029C17498}" type="slidenum">
              <a:rPr lang="ko-KR" altLang="en-US" smtClean="0"/>
              <a:pPr>
                <a:spcBef>
                  <a:spcPct val="0"/>
                </a:spcBef>
              </a:pPr>
              <a:t>2</a:t>
            </a:fld>
            <a:endParaRPr lang="en-US" altLang="ko-KR" smtClean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en-US" smtClean="0">
              <a:latin typeface="Arial" panose="020B0604020202020204" pitchFamily="34" charset="0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9326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7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5"/>
          <p:cNvGraphicFramePr>
            <a:graphicFrameLocks noChangeAspect="1"/>
          </p:cNvGraphicFramePr>
          <p:nvPr/>
        </p:nvGraphicFramePr>
        <p:xfrm>
          <a:off x="346075" y="457200"/>
          <a:ext cx="8416925" cy="4891088"/>
        </p:xfrm>
        <a:graphic>
          <a:graphicData uri="http://schemas.openxmlformats.org/presentationml/2006/ole">
            <p:oleObj spid="_x0000_s24588" name="Image" r:id="rId3" imgW="13003175" imgH="7555556" progId="">
              <p:embed/>
            </p:oleObj>
          </a:graphicData>
        </a:graphic>
      </p:graphicFrame>
      <p:sp>
        <p:nvSpPr>
          <p:cNvPr id="5" name="Rectangle 24"/>
          <p:cNvSpPr>
            <a:spLocks noChangeArrowheads="1"/>
          </p:cNvSpPr>
          <p:nvPr/>
        </p:nvSpPr>
        <p:spPr bwMode="auto">
          <a:xfrm>
            <a:off x="357188" y="457200"/>
            <a:ext cx="8405812" cy="5943600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eaLnBrk="1" hangingPunct="1">
              <a:defRPr/>
            </a:pPr>
            <a:endParaRPr lang="ko-KR" altLang="en-US" smtClean="0"/>
          </a:p>
        </p:txBody>
      </p:sp>
      <p:pic>
        <p:nvPicPr>
          <p:cNvPr id="6" name="Picture 31" descr="03_ic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4949825"/>
            <a:ext cx="749300" cy="92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Line 32"/>
          <p:cNvSpPr>
            <a:spLocks noChangeShapeType="1"/>
          </p:cNvSpPr>
          <p:nvPr/>
        </p:nvSpPr>
        <p:spPr bwMode="auto">
          <a:xfrm>
            <a:off x="1728788" y="5283200"/>
            <a:ext cx="6731000" cy="47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pic>
        <p:nvPicPr>
          <p:cNvPr id="8" name="그림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5825" y="566738"/>
            <a:ext cx="1450975" cy="1169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362200" y="4759325"/>
            <a:ext cx="5791200" cy="381000"/>
          </a:xfrm>
        </p:spPr>
        <p:txBody>
          <a:bodyPr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38400" y="5359400"/>
            <a:ext cx="5791200" cy="3048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1400">
                <a:solidFill>
                  <a:srgbClr val="000000"/>
                </a:solidFill>
              </a:defRPr>
            </a:lvl1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0"/>
          </p:nvPr>
        </p:nvSpPr>
        <p:spPr bwMode="gray">
          <a:xfrm>
            <a:off x="381000" y="6477000"/>
            <a:ext cx="2133600" cy="24447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latinLnBrk="0" hangingPunct="1">
              <a:defRPr kumimoji="0" sz="1000">
                <a:solidFill>
                  <a:srgbClr val="000000"/>
                </a:solidFill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11"/>
          </p:nvPr>
        </p:nvSpPr>
        <p:spPr bwMode="gray">
          <a:xfrm>
            <a:off x="3124200" y="6477000"/>
            <a:ext cx="2895600" cy="24447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latinLnBrk="0" hangingPunct="1">
              <a:defRPr kumimoji="0" sz="1000">
                <a:solidFill>
                  <a:srgbClr val="000000"/>
                </a:solidFill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 bwMode="gray">
          <a:xfrm>
            <a:off x="6553200" y="6477000"/>
            <a:ext cx="2133600" cy="24447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000" smtClean="0">
                <a:solidFill>
                  <a:srgbClr val="000000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0D9C9E6C-65B7-4E3E-A3A6-F2D6531AC82B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2683395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6141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331788"/>
            <a:ext cx="2057400" cy="583247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331788"/>
            <a:ext cx="6019800" cy="583247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228910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800" y="331788"/>
            <a:ext cx="4648200" cy="563562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idx="1"/>
          </p:nvPr>
        </p:nvSpPr>
        <p:spPr>
          <a:xfrm>
            <a:off x="457200" y="1447800"/>
            <a:ext cx="8229600" cy="4716463"/>
          </a:xfrm>
        </p:spPr>
        <p:txBody>
          <a:bodyPr/>
          <a:lstStyle/>
          <a:p>
            <a:pPr lvl="0"/>
            <a:endParaRPr lang="ko-KR" altLang="en-US" noProof="0" smtClean="0"/>
          </a:p>
        </p:txBody>
      </p:sp>
    </p:spTree>
    <p:extLst>
      <p:ext uri="{BB962C8B-B14F-4D97-AF65-F5344CB8AC3E}">
        <p14:creationId xmlns="" xmlns:p14="http://schemas.microsoft.com/office/powerpoint/2010/main" val="2660506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3"/>
          <p:cNvSpPr>
            <a:spLocks noChangeArrowheads="1"/>
          </p:cNvSpPr>
          <p:nvPr/>
        </p:nvSpPr>
        <p:spPr bwMode="auto">
          <a:xfrm>
            <a:off x="228600" y="590550"/>
            <a:ext cx="8686800" cy="5943600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eaLnBrk="1" hangingPunct="1">
              <a:defRPr/>
            </a:pPr>
            <a:endParaRPr lang="ko-KR" altLang="en-US" smtClean="0"/>
          </a:p>
        </p:txBody>
      </p:sp>
      <p:sp>
        <p:nvSpPr>
          <p:cNvPr id="5" name="Rectangle 75"/>
          <p:cNvSpPr>
            <a:spLocks noChangeArrowheads="1"/>
          </p:cNvSpPr>
          <p:nvPr userDrawn="1"/>
        </p:nvSpPr>
        <p:spPr bwMode="auto">
          <a:xfrm>
            <a:off x="6443663" y="404813"/>
            <a:ext cx="288925" cy="4318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wrap="none" anchor="ctr"/>
          <a:lstStyle>
            <a:lvl1pPr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eaLnBrk="1" hangingPunct="1">
              <a:defRPr/>
            </a:pPr>
            <a:endParaRPr lang="ko-KR" altLang="en-US" smtClean="0"/>
          </a:p>
        </p:txBody>
      </p:sp>
      <p:graphicFrame>
        <p:nvGraphicFramePr>
          <p:cNvPr id="6" name="Object 73"/>
          <p:cNvGraphicFramePr>
            <a:graphicFrameLocks noChangeAspect="1"/>
          </p:cNvGraphicFramePr>
          <p:nvPr/>
        </p:nvGraphicFramePr>
        <p:xfrm>
          <a:off x="247650" y="3719513"/>
          <a:ext cx="3124200" cy="2782887"/>
        </p:xfrm>
        <a:graphic>
          <a:graphicData uri="http://schemas.openxmlformats.org/presentationml/2006/ole">
            <p:oleObj spid="_x0000_s25612" name="Image" r:id="rId3" imgW="6361905" imgH="5663492" progId="">
              <p:embed/>
            </p:oleObj>
          </a:graphicData>
        </a:graphic>
      </p:graphicFrame>
      <p:pic>
        <p:nvPicPr>
          <p:cNvPr id="7" name="Picture 58" descr="03_back_b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6813" y="609600"/>
            <a:ext cx="2630487" cy="254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54"/>
          <p:cNvSpPr>
            <a:spLocks noChangeArrowheads="1"/>
          </p:cNvSpPr>
          <p:nvPr/>
        </p:nvSpPr>
        <p:spPr bwMode="gray">
          <a:xfrm>
            <a:off x="609600" y="190500"/>
            <a:ext cx="5562600" cy="108585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wrap="none" anchor="ctr"/>
          <a:lstStyle>
            <a:lvl1pPr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eaLnBrk="1" hangingPunct="1">
              <a:defRPr/>
            </a:pPr>
            <a:endParaRPr lang="ko-KR" altLang="en-US" smtClean="0"/>
          </a:p>
        </p:txBody>
      </p:sp>
      <p:pic>
        <p:nvPicPr>
          <p:cNvPr id="9" name="Picture 59" descr="03_icon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8838" y="166688"/>
            <a:ext cx="749300" cy="92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그림 16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8138" y="6243638"/>
            <a:ext cx="2058987" cy="49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latin typeface="HY견고딕" pitchFamily="18" charset="-127"/>
                <a:ea typeface="HY견고딕" pitchFamily="18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0034" y="1428736"/>
            <a:ext cx="8229600" cy="4716463"/>
          </a:xfrm>
        </p:spPr>
        <p:txBody>
          <a:bodyPr/>
          <a:lstStyle>
            <a:lvl1pPr>
              <a:buClr>
                <a:srgbClr val="CC6600"/>
              </a:buClr>
              <a:defRPr sz="240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defRPr>
            </a:lvl1pPr>
            <a:lvl2pPr>
              <a:buClr>
                <a:srgbClr val="CC6600"/>
              </a:buClr>
              <a:buFont typeface="Wingdings" pitchFamily="2" charset="2"/>
              <a:buChar char="Ø"/>
              <a:defRPr sz="2000" b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defRPr>
            </a:lvl2pPr>
            <a:lvl3pPr>
              <a:buClr>
                <a:srgbClr val="CC6600"/>
              </a:buClr>
              <a:buFont typeface="Wingdings" pitchFamily="2" charset="2"/>
              <a:buChar char="ü"/>
              <a:defRPr sz="1800" b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defRPr>
            </a:lvl3pPr>
            <a:lvl4pPr>
              <a:defRPr sz="1600" b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defRPr>
            </a:lvl4pPr>
            <a:lvl5pPr>
              <a:buFont typeface="Arial" pitchFamily="34" charset="0"/>
              <a:buChar char="•"/>
              <a:defRPr sz="1600" b="0">
                <a:solidFill>
                  <a:srgbClr val="000000"/>
                </a:solidFill>
                <a:latin typeface="맑은 고딕" pitchFamily="50" charset="-127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0"/>
          </p:nvPr>
        </p:nvSpPr>
        <p:spPr bwMode="gray">
          <a:xfrm>
            <a:off x="6804025" y="260350"/>
            <a:ext cx="2133600" cy="24447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400" smtClean="0">
                <a:solidFill>
                  <a:srgbClr val="000000"/>
                </a:solidFill>
                <a:latin typeface="Arial" panose="020B0604020202020204" pitchFamily="34" charset="0"/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386B7F59-5E46-4F1C-9F29-A713A557664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1689758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="" xmlns:p14="http://schemas.microsoft.com/office/powerpoint/2010/main" val="3219238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4038600" cy="47164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038600" cy="47164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119429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964223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545076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02896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="" xmlns:p14="http://schemas.microsoft.com/office/powerpoint/2010/main" val="1922774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="" xmlns:p14="http://schemas.microsoft.com/office/powerpoint/2010/main" val="1410196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4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53"/>
          <p:cNvSpPr>
            <a:spLocks noChangeArrowheads="1"/>
          </p:cNvSpPr>
          <p:nvPr/>
        </p:nvSpPr>
        <p:spPr bwMode="auto">
          <a:xfrm>
            <a:off x="228600" y="590550"/>
            <a:ext cx="8686800" cy="5943600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  <a:extLst/>
        </p:spPr>
        <p:txBody>
          <a:bodyPr wrap="none" anchor="ctr"/>
          <a:lstStyle>
            <a:lvl1pPr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eaLnBrk="1" hangingPunct="1">
              <a:defRPr/>
            </a:pPr>
            <a:endParaRPr lang="ko-KR" altLang="en-US" smtClean="0"/>
          </a:p>
        </p:txBody>
      </p:sp>
      <p:sp>
        <p:nvSpPr>
          <p:cNvPr id="1027" name="Rectangle 75"/>
          <p:cNvSpPr>
            <a:spLocks noChangeArrowheads="1"/>
          </p:cNvSpPr>
          <p:nvPr userDrawn="1"/>
        </p:nvSpPr>
        <p:spPr bwMode="auto">
          <a:xfrm>
            <a:off x="6443663" y="404813"/>
            <a:ext cx="288925" cy="4318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wrap="none" anchor="ctr"/>
          <a:lstStyle>
            <a:lvl1pPr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eaLnBrk="1" hangingPunct="1">
              <a:defRPr/>
            </a:pPr>
            <a:endParaRPr lang="ko-KR" altLang="en-US" smtClean="0"/>
          </a:p>
        </p:txBody>
      </p:sp>
      <p:graphicFrame>
        <p:nvGraphicFramePr>
          <p:cNvPr id="1028" name="Object 73"/>
          <p:cNvGraphicFramePr>
            <a:graphicFrameLocks noChangeAspect="1"/>
          </p:cNvGraphicFramePr>
          <p:nvPr/>
        </p:nvGraphicFramePr>
        <p:xfrm>
          <a:off x="247650" y="3719513"/>
          <a:ext cx="3124200" cy="2782887"/>
        </p:xfrm>
        <a:graphic>
          <a:graphicData uri="http://schemas.openxmlformats.org/presentationml/2006/ole">
            <p:oleObj spid="_x0000_s1045" name="Image" r:id="rId15" imgW="6361905" imgH="5663492" progId="">
              <p:embed/>
            </p:oleObj>
          </a:graphicData>
        </a:graphic>
      </p:graphicFrame>
      <p:pic>
        <p:nvPicPr>
          <p:cNvPr id="1029" name="Picture 58" descr="03_back_b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6813" y="609600"/>
            <a:ext cx="2630487" cy="2543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54"/>
          <p:cNvSpPr>
            <a:spLocks noChangeArrowheads="1"/>
          </p:cNvSpPr>
          <p:nvPr/>
        </p:nvSpPr>
        <p:spPr bwMode="gray">
          <a:xfrm>
            <a:off x="609600" y="190500"/>
            <a:ext cx="5562600" cy="108585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wrap="none" anchor="ctr"/>
          <a:lstStyle>
            <a:lvl1pPr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  <a:lvl2pPr marL="742950" indent="-28575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2pPr>
            <a:lvl3pPr marL="11430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3pPr>
            <a:lvl4pPr marL="16002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4pPr>
            <a:lvl5pPr marL="2057400" indent="-228600" algn="ctr" latinLnBrk="1"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9pPr>
          </a:lstStyle>
          <a:p>
            <a:pPr eaLnBrk="1" hangingPunct="1">
              <a:defRPr/>
            </a:pPr>
            <a:endParaRPr lang="ko-KR" altLang="en-US" smtClean="0"/>
          </a:p>
        </p:txBody>
      </p:sp>
      <p:sp>
        <p:nvSpPr>
          <p:cNvPr id="1031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457200" y="1447800"/>
            <a:ext cx="8229600" cy="4716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1032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685800" y="331788"/>
            <a:ext cx="4648200" cy="56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pic>
        <p:nvPicPr>
          <p:cNvPr id="1033" name="Picture 59" descr="03_icon"/>
          <p:cNvPicPr>
            <a:picLocks noChangeAspect="1" noChangeArrowheads="1"/>
          </p:cNvPicPr>
          <p:nvPr/>
        </p:nvPicPr>
        <p:blipFill>
          <a:blip r:embed="rId1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8838" y="166688"/>
            <a:ext cx="749300" cy="92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그림 11" descr="학과name.jpg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938" y="6286500"/>
            <a:ext cx="2386012" cy="411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  <p:sldLayoutId id="2147483906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Verdan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Verdan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Verdan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Verdan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Verdan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Verdan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Verdan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0000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v"/>
        <a:defRPr sz="2800" b="1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800">
          <a:solidFill>
            <a:schemeClr val="tx1"/>
          </a:solidFill>
          <a:latin typeface="Arial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 sz="2400">
          <a:solidFill>
            <a:schemeClr val="tx1"/>
          </a:solidFill>
          <a:latin typeface="Arial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github.com/rune8244/KPUProject.gi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Sumin\Documents\&#51333;&#54633;%20&#49444;&#44228;\FloorPlanner%20Demo.avi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763713" y="4365625"/>
            <a:ext cx="6688137" cy="863600"/>
          </a:xfrm>
        </p:spPr>
        <p:txBody>
          <a:bodyPr/>
          <a:lstStyle/>
          <a:p>
            <a:pPr algn="ctr" eaLnBrk="1" hangingPunct="1"/>
            <a:r>
              <a:rPr lang="en-US" altLang="ko-KR" b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VR</a:t>
            </a:r>
            <a:r>
              <a:rPr lang="ko-KR" altLang="en-US" b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을 이용한 가구 배치 시스템</a:t>
            </a:r>
            <a:r>
              <a:rPr lang="en-US" altLang="ko-KR" b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/>
            </a:r>
            <a:br>
              <a:rPr lang="en-US" altLang="ko-KR" b="0" smtClean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b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VR Furniture Layout System</a:t>
            </a:r>
            <a:endParaRPr lang="ko-KR" altLang="en-US" sz="2400" b="0" smtClean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Rectangle 5"/>
          <p:cNvSpPr txBox="1">
            <a:spLocks noChangeArrowheads="1"/>
          </p:cNvSpPr>
          <p:nvPr/>
        </p:nvSpPr>
        <p:spPr bwMode="gray">
          <a:xfrm>
            <a:off x="3714750" y="5500688"/>
            <a:ext cx="5013325" cy="785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1" hangingPunct="1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None/>
              <a:defRPr/>
            </a:pPr>
            <a:r>
              <a:rPr kumimoji="0" lang="ko-KR" altLang="en-US" sz="1200" kern="0" dirty="0">
                <a:solidFill>
                  <a:srgbClr val="000000"/>
                </a:solidFill>
              </a:rPr>
              <a:t>학번  </a:t>
            </a:r>
            <a:r>
              <a:rPr kumimoji="0" lang="en-US" altLang="ko-KR" sz="1200" kern="0" dirty="0">
                <a:solidFill>
                  <a:srgbClr val="000000"/>
                </a:solidFill>
              </a:rPr>
              <a:t>2011154002	</a:t>
            </a:r>
            <a:r>
              <a:rPr kumimoji="0" lang="ko-KR" altLang="en-US" sz="1200" kern="0" dirty="0">
                <a:solidFill>
                  <a:srgbClr val="000000"/>
                </a:solidFill>
              </a:rPr>
              <a:t>이름  김건우</a:t>
            </a:r>
            <a:r>
              <a:rPr kumimoji="0" lang="en-US" altLang="ko-KR" sz="1200" kern="0" dirty="0">
                <a:solidFill>
                  <a:srgbClr val="000000"/>
                </a:solidFill>
              </a:rPr>
              <a:t>		</a:t>
            </a:r>
            <a:r>
              <a:rPr kumimoji="0" lang="ko-KR" altLang="en-US" sz="1200" kern="0" dirty="0">
                <a:solidFill>
                  <a:srgbClr val="000000"/>
                </a:solidFill>
              </a:rPr>
              <a:t>지도교수 노영주</a:t>
            </a:r>
            <a:endParaRPr kumimoji="0" lang="en-US" altLang="ko-KR" sz="1200" kern="0" dirty="0">
              <a:solidFill>
                <a:srgbClr val="000000"/>
              </a:solidFill>
            </a:endParaRPr>
          </a:p>
          <a:p>
            <a:pPr eaLnBrk="1" hangingPunct="1">
              <a:spcBef>
                <a:spcPct val="20000"/>
              </a:spcBef>
              <a:buClr>
                <a:schemeClr val="hlink"/>
              </a:buClr>
              <a:defRPr/>
            </a:pPr>
            <a:r>
              <a:rPr kumimoji="0" lang="ko-KR" altLang="en-US" sz="1200" kern="0" dirty="0">
                <a:solidFill>
                  <a:srgbClr val="000000"/>
                </a:solidFill>
              </a:rPr>
              <a:t>학번</a:t>
            </a:r>
            <a:r>
              <a:rPr kumimoji="0" lang="en-US" altLang="ko-KR" sz="1200" kern="0" dirty="0">
                <a:solidFill>
                  <a:srgbClr val="000000"/>
                </a:solidFill>
              </a:rPr>
              <a:t>  2011154011	</a:t>
            </a:r>
            <a:r>
              <a:rPr kumimoji="0" lang="ko-KR" altLang="en-US" sz="1200" kern="0" dirty="0">
                <a:solidFill>
                  <a:srgbClr val="000000"/>
                </a:solidFill>
              </a:rPr>
              <a:t>이름  김형민</a:t>
            </a:r>
            <a:r>
              <a:rPr kumimoji="0" lang="en-US" altLang="ko-KR" sz="1200" kern="0" dirty="0">
                <a:solidFill>
                  <a:srgbClr val="000000"/>
                </a:solidFill>
              </a:rPr>
              <a:t>		</a:t>
            </a:r>
            <a:r>
              <a:rPr kumimoji="0" lang="ko-KR" altLang="en-US" sz="1200" kern="0" dirty="0">
                <a:solidFill>
                  <a:srgbClr val="000000"/>
                </a:solidFill>
              </a:rPr>
              <a:t>지도교수 노영주</a:t>
            </a:r>
            <a:endParaRPr kumimoji="0" lang="en-US" altLang="ko-KR" sz="1200" kern="0" dirty="0">
              <a:solidFill>
                <a:srgbClr val="000000"/>
              </a:solidFill>
            </a:endParaRPr>
          </a:p>
          <a:p>
            <a:pPr eaLnBrk="1" hangingPunct="1">
              <a:spcBef>
                <a:spcPct val="20000"/>
              </a:spcBef>
              <a:buClr>
                <a:schemeClr val="hlink"/>
              </a:buClr>
              <a:defRPr/>
            </a:pPr>
            <a:r>
              <a:rPr kumimoji="0" lang="ko-KR" altLang="en-US" sz="1200" kern="0" dirty="0">
                <a:solidFill>
                  <a:srgbClr val="000000"/>
                </a:solidFill>
              </a:rPr>
              <a:t>학번  </a:t>
            </a:r>
            <a:r>
              <a:rPr kumimoji="0" lang="en-US" altLang="ko-KR" sz="1200" kern="0" dirty="0">
                <a:solidFill>
                  <a:srgbClr val="000000"/>
                </a:solidFill>
              </a:rPr>
              <a:t>2011154025	</a:t>
            </a:r>
            <a:r>
              <a:rPr kumimoji="0" lang="ko-KR" altLang="en-US" sz="1200" kern="0" dirty="0">
                <a:solidFill>
                  <a:srgbClr val="000000"/>
                </a:solidFill>
              </a:rPr>
              <a:t>이름  이수민</a:t>
            </a:r>
            <a:r>
              <a:rPr kumimoji="0" lang="en-US" altLang="ko-KR" sz="1200" kern="0" dirty="0">
                <a:solidFill>
                  <a:srgbClr val="000000"/>
                </a:solidFill>
              </a:rPr>
              <a:t>		</a:t>
            </a:r>
            <a:r>
              <a:rPr kumimoji="0" lang="ko-KR" altLang="en-US" sz="1200" kern="0" dirty="0">
                <a:solidFill>
                  <a:srgbClr val="000000"/>
                </a:solidFill>
              </a:rPr>
              <a:t>지도교수 노영주</a:t>
            </a:r>
            <a:endParaRPr kumimoji="0" lang="en-US" altLang="ko-KR" sz="1200" kern="0" dirty="0">
              <a:solidFill>
                <a:srgbClr val="000000"/>
              </a:solidFill>
            </a:endParaRPr>
          </a:p>
          <a:p>
            <a:pPr eaLnBrk="1" hangingPunct="1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None/>
              <a:defRPr/>
            </a:pPr>
            <a:endParaRPr kumimoji="0" lang="en-US" altLang="ko-KR" sz="1200" kern="0" dirty="0">
              <a:solidFill>
                <a:srgbClr val="000066"/>
              </a:solidFill>
            </a:endParaRPr>
          </a:p>
          <a:p>
            <a:pPr eaLnBrk="1" hangingPunct="1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None/>
              <a:defRPr/>
            </a:pPr>
            <a:endParaRPr kumimoji="0" lang="en-US" altLang="ko-KR" sz="1200" b="1" kern="0" dirty="0">
              <a:solidFill>
                <a:srgbClr val="000066"/>
              </a:solidFill>
              <a:latin typeface="새굴림" pitchFamily="18" charset="-127"/>
              <a:ea typeface="새굴림" pitchFamily="18" charset="-127"/>
            </a:endParaRPr>
          </a:p>
          <a:p>
            <a:pPr eaLnBrk="1" hangingPunct="1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None/>
              <a:defRPr/>
            </a:pPr>
            <a:endParaRPr kumimoji="0" lang="ko-KR" altLang="en-US" sz="1200" b="1" kern="0" dirty="0">
              <a:solidFill>
                <a:srgbClr val="000066"/>
              </a:solidFill>
              <a:latin typeface="새굴림" pitchFamily="18" charset="-127"/>
              <a:ea typeface="새굴림" pitchFamily="18" charset="-127"/>
            </a:endParaRPr>
          </a:p>
        </p:txBody>
      </p:sp>
      <p:sp>
        <p:nvSpPr>
          <p:cNvPr id="4101" name="Text Box 5"/>
          <p:cNvSpPr txBox="1">
            <a:spLocks noChangeArrowheads="1"/>
          </p:cNvSpPr>
          <p:nvPr/>
        </p:nvSpPr>
        <p:spPr bwMode="auto">
          <a:xfrm>
            <a:off x="539750" y="5949950"/>
            <a:ext cx="1620838" cy="338138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>
            <a:spAutoFit/>
          </a:bodyPr>
          <a:lstStyle/>
          <a:p>
            <a:pPr eaLnBrk="1" latinLnBrk="1" hangingPunct="1">
              <a:defRPr/>
            </a:pP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종합설계제안서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시스템 모듈 상세 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Use-Case</a:t>
            </a:r>
            <a:r>
              <a:rPr lang="ko-KR" altLang="en-US" dirty="0" smtClean="0"/>
              <a:t> 다이어그램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>
              <a:solidFill>
                <a:srgbClr val="000E2A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10</a:t>
            </a:fld>
            <a:endParaRPr lang="en-US" altLang="ko-KR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27584" y="1988840"/>
            <a:ext cx="7398593" cy="399248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63066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시스템 모듈 상세 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활동 다이어그램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>
              <a:solidFill>
                <a:srgbClr val="000E2A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11</a:t>
            </a:fld>
            <a:endParaRPr lang="en-US" altLang="ko-KR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59632" y="2010472"/>
            <a:ext cx="6782337" cy="411528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76036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42564" y="1785926"/>
            <a:ext cx="6026343" cy="378621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시스템 모듈 상세 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Use-Case</a:t>
            </a:r>
            <a:r>
              <a:rPr lang="ko-KR" altLang="en-US" dirty="0" smtClean="0"/>
              <a:t> 시나리오</a:t>
            </a:r>
            <a:endParaRPr lang="en-US" altLang="ko-KR" dirty="0" smtClean="0"/>
          </a:p>
          <a:p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 smtClean="0"/>
              <a:t>가구 배치</a:t>
            </a:r>
            <a:endParaRPr lang="en-US" altLang="ko-KR" dirty="0" smtClean="0"/>
          </a:p>
          <a:p>
            <a:pPr marL="457200" indent="-457200">
              <a:buAutoNum type="arabicPeriod"/>
            </a:pP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en-US" altLang="ko-KR" dirty="0" smtClean="0"/>
              <a:t>2D </a:t>
            </a:r>
            <a:r>
              <a:rPr lang="ko-KR" altLang="en-US" dirty="0" smtClean="0"/>
              <a:t>변환</a:t>
            </a:r>
            <a:endParaRPr lang="en-US" altLang="ko-KR" dirty="0" smtClean="0"/>
          </a:p>
          <a:p>
            <a:pPr marL="457200" indent="-457200">
              <a:buAutoNum type="arabicPeriod"/>
            </a:pP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en-US" altLang="ko-KR" dirty="0" smtClean="0"/>
              <a:t>2D -&gt; 3D </a:t>
            </a:r>
            <a:r>
              <a:rPr lang="ko-KR" altLang="en-US" dirty="0" smtClean="0"/>
              <a:t>변환</a:t>
            </a:r>
            <a:endParaRPr lang="en-US" altLang="ko-KR" dirty="0" smtClean="0"/>
          </a:p>
          <a:p>
            <a:pPr marL="457200" indent="-457200">
              <a:buAutoNum type="arabicPeriod"/>
            </a:pPr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en-US" altLang="ko-KR" dirty="0" smtClean="0"/>
              <a:t>3D </a:t>
            </a:r>
            <a:r>
              <a:rPr lang="ko-KR" altLang="en-US" dirty="0" err="1" smtClean="0"/>
              <a:t>브라우즈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>
              <a:solidFill>
                <a:srgbClr val="000E2A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12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279175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통신 알고리즘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42976" y="1571612"/>
            <a:ext cx="6429420" cy="47978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시스템 동작 알고리즘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통신 알고리즘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>
              <a:solidFill>
                <a:srgbClr val="000E2A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13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279175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데이터베이스 상세설계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구조</a:t>
            </a:r>
            <a:r>
              <a:rPr lang="en-US" altLang="ko-KR" dirty="0" smtClean="0"/>
              <a:t>/</a:t>
            </a:r>
            <a:r>
              <a:rPr lang="ko-KR" altLang="en-US" dirty="0" smtClean="0"/>
              <a:t>가구 </a:t>
            </a:r>
            <a:r>
              <a:rPr lang="en-US" altLang="ko-KR" dirty="0" smtClean="0"/>
              <a:t>DB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14</a:t>
            </a:fld>
            <a:endParaRPr lang="en-US" altLang="ko-KR"/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928662" y="2000240"/>
          <a:ext cx="6929486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71768"/>
                <a:gridCol w="4357718"/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DesignFuniture2D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X_location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Float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Y_location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Float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Furniture_name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Char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형 </a:t>
                      </a:r>
                      <a:r>
                        <a:rPr lang="ko-KR" altLang="en-US" dirty="0" smtClean="0"/>
                        <a:t>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Furniture_ID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928662" y="4000504"/>
          <a:ext cx="6929486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71768"/>
                <a:gridCol w="4357718"/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DesignFuniture3D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X_location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Float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Y_location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Float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Z_location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Float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Furniture_name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Char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형 </a:t>
                      </a:r>
                      <a:r>
                        <a:rPr lang="ko-KR" altLang="en-US" dirty="0" smtClean="0"/>
                        <a:t>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Furniture_ID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err="1" smtClean="0"/>
                        <a:t>Int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데이터베이스 상세설계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 smtClean="0"/>
          </a:p>
          <a:p>
            <a:r>
              <a:rPr lang="ko-KR" altLang="en-US" dirty="0" smtClean="0"/>
              <a:t>가구 </a:t>
            </a:r>
            <a:r>
              <a:rPr lang="en-US" altLang="ko-KR" dirty="0" smtClean="0"/>
              <a:t>DB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15</a:t>
            </a:fld>
            <a:endParaRPr lang="en-US" altLang="ko-KR"/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928662" y="2357430"/>
          <a:ext cx="6929486" cy="2595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71768"/>
                <a:gridCol w="4357718"/>
              </a:tblGrid>
              <a:tr h="37084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Furniture Property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Char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Name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Char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Price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Double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Char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Char </a:t>
                      </a:r>
                      <a:r>
                        <a:rPr lang="ko-KR" altLang="en-US" dirty="0" smtClean="0"/>
                        <a:t>형 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Double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형 </a:t>
                      </a:r>
                      <a:r>
                        <a:rPr lang="ko-KR" altLang="en-US" dirty="0" smtClean="0"/>
                        <a:t>기본 </a:t>
                      </a:r>
                      <a:r>
                        <a:rPr lang="en-US" altLang="ko-KR" dirty="0" smtClean="0"/>
                        <a:t>NULL</a:t>
                      </a:r>
                      <a:r>
                        <a:rPr lang="ko-KR" altLang="en-US" dirty="0" smtClean="0"/>
                        <a:t>값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가구DB ER다이어그램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0034" y="1357298"/>
            <a:ext cx="8072494" cy="500066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데이터베이스 상세설계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0034" y="1071546"/>
            <a:ext cx="8229600" cy="4716463"/>
          </a:xfrm>
        </p:spPr>
        <p:txBody>
          <a:bodyPr/>
          <a:lstStyle/>
          <a:p>
            <a:r>
              <a:rPr lang="ko-KR" altLang="en-US" dirty="0" smtClean="0"/>
              <a:t>가구 </a:t>
            </a:r>
            <a:r>
              <a:rPr lang="en-US" altLang="ko-KR" dirty="0" smtClean="0"/>
              <a:t>DB ER</a:t>
            </a:r>
            <a:r>
              <a:rPr lang="ko-KR" altLang="en-US" dirty="0" smtClean="0"/>
              <a:t>다이어그램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16</a:t>
            </a:fld>
            <a:endParaRPr lang="en-US" altLang="ko-K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데이터베이스 상세설계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배치 </a:t>
            </a:r>
            <a:r>
              <a:rPr lang="en-US" altLang="ko-KR" dirty="0" smtClean="0"/>
              <a:t>DB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17</a:t>
            </a:fld>
            <a:endParaRPr lang="en-US" altLang="ko-KR"/>
          </a:p>
        </p:txBody>
      </p:sp>
      <p:pic>
        <p:nvPicPr>
          <p:cNvPr id="5" name="그림 4" descr="배치DB 알고리즘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14546" y="1428736"/>
            <a:ext cx="4476740" cy="49292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시스템 모듈 상세 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Furniture API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18</a:t>
            </a:fld>
            <a:endParaRPr lang="en-US" altLang="ko-KR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46899440"/>
              </p:ext>
            </p:extLst>
          </p:nvPr>
        </p:nvGraphicFramePr>
        <p:xfrm>
          <a:off x="707520" y="2204864"/>
          <a:ext cx="60960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6208"/>
                <a:gridCol w="4679792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addFurniture</a:t>
                      </a:r>
                      <a:r>
                        <a:rPr lang="en-US" altLang="ko-KR" dirty="0" smtClean="0"/>
                        <a:t>(List</a:t>
                      </a:r>
                      <a:r>
                        <a:rPr lang="en-US" altLang="ko-KR" baseline="0" dirty="0" smtClean="0"/>
                        <a:t> *Furniture)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DB</a:t>
                      </a:r>
                      <a:r>
                        <a:rPr lang="ko-KR" altLang="en-US" dirty="0" smtClean="0"/>
                        <a:t>에 새로운 가구 추가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774873811"/>
              </p:ext>
            </p:extLst>
          </p:nvPr>
        </p:nvGraphicFramePr>
        <p:xfrm>
          <a:off x="717808" y="3351832"/>
          <a:ext cx="6096000" cy="736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6208"/>
                <a:gridCol w="4679792"/>
              </a:tblGrid>
              <a:tr h="3652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delFurniture</a:t>
                      </a:r>
                      <a:r>
                        <a:rPr lang="en-US" altLang="ko-KR" dirty="0" smtClean="0"/>
                        <a:t>(List</a:t>
                      </a:r>
                      <a:r>
                        <a:rPr lang="en-US" altLang="ko-KR" baseline="0" dirty="0" smtClean="0"/>
                        <a:t> *Furniture)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DB</a:t>
                      </a:r>
                      <a:r>
                        <a:rPr lang="ko-KR" altLang="en-US" dirty="0" smtClean="0"/>
                        <a:t>상 기존 가구 삭제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238434820"/>
              </p:ext>
            </p:extLst>
          </p:nvPr>
        </p:nvGraphicFramePr>
        <p:xfrm>
          <a:off x="717808" y="4472008"/>
          <a:ext cx="60960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6208"/>
                <a:gridCol w="4679792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modifyFurniture</a:t>
                      </a:r>
                      <a:r>
                        <a:rPr lang="en-US" altLang="ko-KR" dirty="0" smtClean="0"/>
                        <a:t>(List</a:t>
                      </a:r>
                      <a:r>
                        <a:rPr lang="en-US" altLang="ko-KR" baseline="0" dirty="0" smtClean="0"/>
                        <a:t> *Furniture)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DB</a:t>
                      </a:r>
                      <a:r>
                        <a:rPr lang="ko-KR" altLang="en-US" dirty="0" smtClean="0"/>
                        <a:t>상 기존 가구 정보 수정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54684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시스템 모듈 상세 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Furniture API</a:t>
            </a:r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19</a:t>
            </a:fld>
            <a:endParaRPr lang="en-US" altLang="ko-KR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042767882"/>
              </p:ext>
            </p:extLst>
          </p:nvPr>
        </p:nvGraphicFramePr>
        <p:xfrm>
          <a:off x="707520" y="2204864"/>
          <a:ext cx="6096000" cy="741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6208"/>
                <a:gridCol w="4679792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importFurniture</a:t>
                      </a:r>
                      <a:r>
                        <a:rPr lang="en-US" altLang="ko-KR" dirty="0" smtClean="0"/>
                        <a:t>(List</a:t>
                      </a:r>
                      <a:r>
                        <a:rPr lang="en-US" altLang="ko-KR" baseline="0" dirty="0" smtClean="0"/>
                        <a:t> *Furniture)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DB</a:t>
                      </a:r>
                      <a:r>
                        <a:rPr lang="ko-KR" altLang="en-US" dirty="0" smtClean="0"/>
                        <a:t>에</a:t>
                      </a:r>
                      <a:r>
                        <a:rPr lang="ko-KR" altLang="en-US" baseline="0" dirty="0" smtClean="0"/>
                        <a:t> 가구 정보 파일 추가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917124038"/>
              </p:ext>
            </p:extLst>
          </p:nvPr>
        </p:nvGraphicFramePr>
        <p:xfrm>
          <a:off x="717808" y="3351832"/>
          <a:ext cx="6096000" cy="736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16208"/>
                <a:gridCol w="4679792"/>
              </a:tblGrid>
              <a:tr h="3652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exportFurniture</a:t>
                      </a:r>
                      <a:r>
                        <a:rPr lang="en-US" altLang="ko-KR" dirty="0" smtClean="0"/>
                        <a:t>(List</a:t>
                      </a:r>
                      <a:r>
                        <a:rPr lang="en-US" altLang="ko-KR" baseline="0" dirty="0" smtClean="0"/>
                        <a:t> *Furniture)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DB</a:t>
                      </a:r>
                      <a:r>
                        <a:rPr lang="ko-KR" altLang="en-US" dirty="0" smtClean="0"/>
                        <a:t>상 기존 가구 정보 파일 추출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00128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46"/>
          <p:cNvGrpSpPr/>
          <p:nvPr/>
        </p:nvGrpSpPr>
        <p:grpSpPr>
          <a:xfrm>
            <a:off x="2143108" y="814374"/>
            <a:ext cx="4724400" cy="685800"/>
            <a:chOff x="2286000" y="3311525"/>
            <a:chExt cx="4724400" cy="685800"/>
          </a:xfrm>
        </p:grpSpPr>
        <p:sp>
          <p:nvSpPr>
            <p:cNvPr id="44" name="AutoShape 43"/>
            <p:cNvSpPr>
              <a:spLocks noChangeArrowheads="1"/>
            </p:cNvSpPr>
            <p:nvPr/>
          </p:nvSpPr>
          <p:spPr bwMode="gray">
            <a:xfrm>
              <a:off x="2667000" y="3430588"/>
              <a:ext cx="4343400" cy="457200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D9C215"/>
                </a:gs>
                <a:gs pos="50000">
                  <a:srgbClr val="F7F2CD"/>
                </a:gs>
                <a:gs pos="100000">
                  <a:srgbClr val="D9C215"/>
                </a:gs>
              </a:gsLst>
              <a:lin ang="5400000" scaled="1"/>
            </a:gradFill>
            <a:ln w="12700" algn="ctr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 b="1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ko-KR" altLang="en-US" sz="1600" b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5" name="AutoShape 44"/>
            <p:cNvSpPr>
              <a:spLocks noChangeArrowheads="1"/>
            </p:cNvSpPr>
            <p:nvPr/>
          </p:nvSpPr>
          <p:spPr bwMode="gray">
            <a:xfrm>
              <a:off x="2286000" y="3311525"/>
              <a:ext cx="685800" cy="685800"/>
            </a:xfrm>
            <a:prstGeom prst="diamond">
              <a:avLst/>
            </a:prstGeom>
            <a:solidFill>
              <a:srgbClr val="D9C215"/>
            </a:solidFill>
            <a:ln w="25400" algn="ctr">
              <a:solidFill>
                <a:srgbClr val="FFFFFF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 b="1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ko-KR" altLang="en-US" sz="1600" b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6" name="Text Box 45"/>
            <p:cNvSpPr txBox="1">
              <a:spLocks noChangeArrowheads="1"/>
            </p:cNvSpPr>
            <p:nvPr/>
          </p:nvSpPr>
          <p:spPr bwMode="gray">
            <a:xfrm>
              <a:off x="3140075" y="3486150"/>
              <a:ext cx="3529013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2800" b="1">
                  <a:solidFill>
                    <a:schemeClr val="tx2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dist">
                <a:spcBef>
                  <a:spcPct val="0"/>
                </a:spcBef>
                <a:buClrTx/>
                <a:buFontTx/>
                <a:buNone/>
              </a:pPr>
              <a:r>
                <a:rPr kumimoji="0" lang="ko-KR" altLang="en-US" sz="1800" dirty="0" smtClean="0">
                  <a:solidFill>
                    <a:srgbClr val="333333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지적 사항 및 답변</a:t>
              </a:r>
              <a:endParaRPr kumimoji="0" lang="ko-KR" altLang="en-US" sz="1800" dirty="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31788"/>
            <a:ext cx="5181600" cy="563562"/>
          </a:xfrm>
        </p:spPr>
        <p:txBody>
          <a:bodyPr/>
          <a:lstStyle/>
          <a:p>
            <a:pPr eaLnBrk="1" hangingPunct="1"/>
            <a:r>
              <a:rPr lang="ko-KR" altLang="en-US" sz="300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차        례</a:t>
            </a:r>
            <a:endParaRPr lang="ko-KR" altLang="en-US" sz="3000" smtClean="0">
              <a:solidFill>
                <a:schemeClr val="accent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71" name="Text Box 3"/>
          <p:cNvSpPr txBox="1">
            <a:spLocks noChangeArrowheads="1"/>
          </p:cNvSpPr>
          <p:nvPr/>
        </p:nvSpPr>
        <p:spPr bwMode="auto">
          <a:xfrm>
            <a:off x="1660525" y="7223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kumimoji="0" lang="ko-KR" altLang="en-US" sz="1800" b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8789" name="AutoShape 5"/>
          <p:cNvSpPr>
            <a:spLocks noChangeArrowheads="1"/>
          </p:cNvSpPr>
          <p:nvPr/>
        </p:nvSpPr>
        <p:spPr bwMode="gray">
          <a:xfrm>
            <a:off x="2514600" y="1443059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2"/>
              </a:gs>
              <a:gs pos="50000">
                <a:schemeClr val="accent2">
                  <a:gamma/>
                  <a:tint val="21176"/>
                  <a:invGamma/>
                </a:schemeClr>
              </a:gs>
              <a:gs pos="100000">
                <a:schemeClr val="accent2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173" name="AutoShape 6"/>
          <p:cNvSpPr>
            <a:spLocks noChangeArrowheads="1"/>
          </p:cNvSpPr>
          <p:nvPr/>
        </p:nvSpPr>
        <p:spPr bwMode="gray">
          <a:xfrm>
            <a:off x="2133600" y="1323996"/>
            <a:ext cx="685800" cy="685800"/>
          </a:xfrm>
          <a:prstGeom prst="diamond">
            <a:avLst/>
          </a:prstGeom>
          <a:solidFill>
            <a:schemeClr val="accent2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74" name="Text Box 7"/>
          <p:cNvSpPr txBox="1">
            <a:spLocks noChangeArrowheads="1"/>
          </p:cNvSpPr>
          <p:nvPr/>
        </p:nvSpPr>
        <p:spPr bwMode="gray">
          <a:xfrm>
            <a:off x="2968625" y="1489096"/>
            <a:ext cx="355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dist">
              <a:spcBef>
                <a:spcPct val="0"/>
              </a:spcBef>
              <a:buClrTx/>
              <a:buFontTx/>
              <a:buNone/>
            </a:pPr>
            <a:r>
              <a:rPr kumimoji="0" lang="ko-KR" altLang="en-US" sz="1800" dirty="0">
                <a:solidFill>
                  <a:srgbClr val="0033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종합 설계 개 요</a:t>
            </a:r>
          </a:p>
        </p:txBody>
      </p:sp>
      <p:sp>
        <p:nvSpPr>
          <p:cNvPr id="118794" name="AutoShape 10"/>
          <p:cNvSpPr>
            <a:spLocks noChangeArrowheads="1"/>
          </p:cNvSpPr>
          <p:nvPr/>
        </p:nvSpPr>
        <p:spPr bwMode="gray">
          <a:xfrm>
            <a:off x="2514600" y="1947884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1"/>
              </a:gs>
              <a:gs pos="50000">
                <a:schemeClr val="accent1">
                  <a:gamma/>
                  <a:tint val="21176"/>
                  <a:invGamma/>
                </a:schemeClr>
              </a:gs>
              <a:gs pos="100000">
                <a:schemeClr val="accent1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176" name="AutoShape 11"/>
          <p:cNvSpPr>
            <a:spLocks noChangeArrowheads="1"/>
          </p:cNvSpPr>
          <p:nvPr/>
        </p:nvSpPr>
        <p:spPr bwMode="gray">
          <a:xfrm>
            <a:off x="2133600" y="1836759"/>
            <a:ext cx="685800" cy="685800"/>
          </a:xfrm>
          <a:prstGeom prst="diamond">
            <a:avLst/>
          </a:prstGeom>
          <a:solidFill>
            <a:schemeClr val="accent1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77" name="Text Box 12"/>
          <p:cNvSpPr txBox="1">
            <a:spLocks noChangeArrowheads="1"/>
          </p:cNvSpPr>
          <p:nvPr/>
        </p:nvSpPr>
        <p:spPr bwMode="gray">
          <a:xfrm>
            <a:off x="2968625" y="1993921"/>
            <a:ext cx="355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dist">
              <a:spcBef>
                <a:spcPct val="0"/>
              </a:spcBef>
              <a:buClrTx/>
              <a:buFontTx/>
              <a:buNone/>
            </a:pPr>
            <a:r>
              <a:rPr kumimoji="0" lang="ko-KR" altLang="en-US" sz="1800">
                <a:solidFill>
                  <a:srgbClr val="00009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관련 연구 및 사례</a:t>
            </a:r>
          </a:p>
        </p:txBody>
      </p:sp>
      <p:sp>
        <p:nvSpPr>
          <p:cNvPr id="118799" name="AutoShape 15"/>
          <p:cNvSpPr>
            <a:spLocks noChangeArrowheads="1"/>
          </p:cNvSpPr>
          <p:nvPr/>
        </p:nvSpPr>
        <p:spPr bwMode="gray">
          <a:xfrm>
            <a:off x="2514600" y="2457471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179" name="AutoShape 16"/>
          <p:cNvSpPr>
            <a:spLocks noChangeArrowheads="1"/>
          </p:cNvSpPr>
          <p:nvPr/>
        </p:nvSpPr>
        <p:spPr bwMode="gray">
          <a:xfrm>
            <a:off x="2133600" y="2389209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80" name="Text Box 17"/>
          <p:cNvSpPr txBox="1">
            <a:spLocks noChangeArrowheads="1"/>
          </p:cNvSpPr>
          <p:nvPr/>
        </p:nvSpPr>
        <p:spPr bwMode="gray">
          <a:xfrm>
            <a:off x="2968625" y="2503509"/>
            <a:ext cx="35560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dist">
              <a:spcBef>
                <a:spcPct val="0"/>
              </a:spcBef>
              <a:buClrTx/>
              <a:buFontTx/>
              <a:buNone/>
            </a:pPr>
            <a:r>
              <a:rPr kumimoji="0" lang="ko-KR" altLang="en-US" sz="1800">
                <a:solidFill>
                  <a:srgbClr val="CC33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시스템 수행 시나리오</a:t>
            </a:r>
          </a:p>
        </p:txBody>
      </p:sp>
      <p:sp>
        <p:nvSpPr>
          <p:cNvPr id="118804" name="AutoShape 20"/>
          <p:cNvSpPr>
            <a:spLocks noChangeArrowheads="1"/>
          </p:cNvSpPr>
          <p:nvPr/>
        </p:nvSpPr>
        <p:spPr bwMode="gray">
          <a:xfrm>
            <a:off x="2514600" y="2957534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folHlink"/>
              </a:gs>
              <a:gs pos="50000">
                <a:schemeClr val="folHlink">
                  <a:gamma/>
                  <a:tint val="21176"/>
                  <a:invGamma/>
                </a:schemeClr>
              </a:gs>
              <a:gs pos="100000">
                <a:schemeClr val="fol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182" name="AutoShape 21"/>
          <p:cNvSpPr>
            <a:spLocks noChangeArrowheads="1"/>
          </p:cNvSpPr>
          <p:nvPr/>
        </p:nvSpPr>
        <p:spPr bwMode="gray">
          <a:xfrm>
            <a:off x="2133600" y="2840059"/>
            <a:ext cx="685800" cy="685800"/>
          </a:xfrm>
          <a:prstGeom prst="diamond">
            <a:avLst/>
          </a:prstGeom>
          <a:solidFill>
            <a:schemeClr val="fol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83" name="Text Box 22"/>
          <p:cNvSpPr txBox="1">
            <a:spLocks noChangeArrowheads="1"/>
          </p:cNvSpPr>
          <p:nvPr/>
        </p:nvSpPr>
        <p:spPr bwMode="gray">
          <a:xfrm>
            <a:off x="2968625" y="3003571"/>
            <a:ext cx="355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dist">
              <a:spcBef>
                <a:spcPct val="0"/>
              </a:spcBef>
              <a:buClrTx/>
              <a:buFontTx/>
              <a:buNone/>
            </a:pPr>
            <a:r>
              <a:rPr kumimoji="0" lang="ko-KR" altLang="en-US" sz="180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구성도</a:t>
            </a:r>
          </a:p>
        </p:txBody>
      </p:sp>
      <p:sp>
        <p:nvSpPr>
          <p:cNvPr id="7184" name="AutoShape 43"/>
          <p:cNvSpPr>
            <a:spLocks noChangeArrowheads="1"/>
          </p:cNvSpPr>
          <p:nvPr/>
        </p:nvSpPr>
        <p:spPr bwMode="gray">
          <a:xfrm>
            <a:off x="2514600" y="3459184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D9C215"/>
              </a:gs>
              <a:gs pos="50000">
                <a:srgbClr val="F7F2CD"/>
              </a:gs>
              <a:gs pos="100000">
                <a:srgbClr val="D9C215"/>
              </a:gs>
            </a:gsLst>
            <a:lin ang="5400000" scaled="1"/>
          </a:gradFill>
          <a:ln w="12700" algn="ctr">
            <a:solidFill>
              <a:srgbClr val="FFFFFF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85" name="AutoShape 44"/>
          <p:cNvSpPr>
            <a:spLocks noChangeArrowheads="1"/>
          </p:cNvSpPr>
          <p:nvPr/>
        </p:nvSpPr>
        <p:spPr bwMode="gray">
          <a:xfrm>
            <a:off x="2133600" y="3340121"/>
            <a:ext cx="685800" cy="685800"/>
          </a:xfrm>
          <a:prstGeom prst="diamond">
            <a:avLst/>
          </a:prstGeom>
          <a:solidFill>
            <a:srgbClr val="D9C215"/>
          </a:solidFill>
          <a:ln w="25400" algn="ctr">
            <a:solidFill>
              <a:srgbClr val="FFFFFF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86" name="Text Box 45"/>
          <p:cNvSpPr txBox="1">
            <a:spLocks noChangeArrowheads="1"/>
          </p:cNvSpPr>
          <p:nvPr/>
        </p:nvSpPr>
        <p:spPr bwMode="gray">
          <a:xfrm>
            <a:off x="2987675" y="3514746"/>
            <a:ext cx="352901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dist">
              <a:spcBef>
                <a:spcPct val="0"/>
              </a:spcBef>
              <a:buClrTx/>
              <a:buFontTx/>
              <a:buNone/>
            </a:pPr>
            <a:r>
              <a:rPr kumimoji="0" lang="ko-KR" altLang="en-US" sz="180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시스템 모듈 상세 설계</a:t>
            </a:r>
          </a:p>
        </p:txBody>
      </p:sp>
      <p:sp>
        <p:nvSpPr>
          <p:cNvPr id="24" name="AutoShape 5"/>
          <p:cNvSpPr>
            <a:spLocks noChangeArrowheads="1"/>
          </p:cNvSpPr>
          <p:nvPr/>
        </p:nvSpPr>
        <p:spPr bwMode="gray">
          <a:xfrm>
            <a:off x="2514600" y="3956071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2"/>
              </a:gs>
              <a:gs pos="50000">
                <a:schemeClr val="accent2">
                  <a:gamma/>
                  <a:tint val="21176"/>
                  <a:invGamma/>
                </a:schemeClr>
              </a:gs>
              <a:gs pos="100000">
                <a:schemeClr val="accent2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188" name="AutoShape 6"/>
          <p:cNvSpPr>
            <a:spLocks noChangeArrowheads="1"/>
          </p:cNvSpPr>
          <p:nvPr/>
        </p:nvSpPr>
        <p:spPr bwMode="gray">
          <a:xfrm>
            <a:off x="2133600" y="3837009"/>
            <a:ext cx="685800" cy="685800"/>
          </a:xfrm>
          <a:prstGeom prst="diamond">
            <a:avLst/>
          </a:prstGeom>
          <a:solidFill>
            <a:schemeClr val="accent2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89" name="Text Box 7"/>
          <p:cNvSpPr txBox="1">
            <a:spLocks noChangeArrowheads="1"/>
          </p:cNvSpPr>
          <p:nvPr/>
        </p:nvSpPr>
        <p:spPr bwMode="gray">
          <a:xfrm>
            <a:off x="2968625" y="4002109"/>
            <a:ext cx="35560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dist">
              <a:spcBef>
                <a:spcPct val="0"/>
              </a:spcBef>
              <a:buClrTx/>
              <a:buFontTx/>
              <a:buNone/>
            </a:pPr>
            <a:r>
              <a:rPr kumimoji="0" lang="ko-KR" altLang="en-US" sz="1800">
                <a:solidFill>
                  <a:srgbClr val="0033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환경 및 개발 방법</a:t>
            </a:r>
          </a:p>
        </p:txBody>
      </p:sp>
      <p:sp>
        <p:nvSpPr>
          <p:cNvPr id="28" name="AutoShape 10"/>
          <p:cNvSpPr>
            <a:spLocks noChangeArrowheads="1"/>
          </p:cNvSpPr>
          <p:nvPr/>
        </p:nvSpPr>
        <p:spPr bwMode="gray">
          <a:xfrm>
            <a:off x="2514600" y="4462484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accent1"/>
              </a:gs>
              <a:gs pos="50000">
                <a:schemeClr val="accent1">
                  <a:gamma/>
                  <a:tint val="21176"/>
                  <a:invGamma/>
                </a:schemeClr>
              </a:gs>
              <a:gs pos="100000">
                <a:schemeClr val="accent1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191" name="AutoShape 11"/>
          <p:cNvSpPr>
            <a:spLocks noChangeArrowheads="1"/>
          </p:cNvSpPr>
          <p:nvPr/>
        </p:nvSpPr>
        <p:spPr bwMode="gray">
          <a:xfrm>
            <a:off x="2133600" y="4349771"/>
            <a:ext cx="685800" cy="685800"/>
          </a:xfrm>
          <a:prstGeom prst="diamond">
            <a:avLst/>
          </a:prstGeom>
          <a:solidFill>
            <a:schemeClr val="accent1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92" name="Text Box 12"/>
          <p:cNvSpPr txBox="1">
            <a:spLocks noChangeArrowheads="1"/>
          </p:cNvSpPr>
          <p:nvPr/>
        </p:nvSpPr>
        <p:spPr bwMode="gray">
          <a:xfrm>
            <a:off x="2968625" y="4508521"/>
            <a:ext cx="355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dist">
              <a:spcBef>
                <a:spcPct val="0"/>
              </a:spcBef>
              <a:buClrTx/>
              <a:buFontTx/>
              <a:buNone/>
            </a:pPr>
            <a:endParaRPr kumimoji="0" lang="ko-KR" altLang="en-US" sz="1800">
              <a:solidFill>
                <a:srgbClr val="000099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AutoShape 15"/>
          <p:cNvSpPr>
            <a:spLocks noChangeArrowheads="1"/>
          </p:cNvSpPr>
          <p:nvPr/>
        </p:nvSpPr>
        <p:spPr bwMode="gray">
          <a:xfrm>
            <a:off x="2514600" y="4970484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21176"/>
                  <a:invGamma/>
                </a:schemeClr>
              </a:gs>
              <a:gs pos="100000">
                <a:schemeClr val="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194" name="AutoShape 16"/>
          <p:cNvSpPr>
            <a:spLocks noChangeArrowheads="1"/>
          </p:cNvSpPr>
          <p:nvPr/>
        </p:nvSpPr>
        <p:spPr bwMode="gray">
          <a:xfrm>
            <a:off x="2133600" y="4903809"/>
            <a:ext cx="685800" cy="685800"/>
          </a:xfrm>
          <a:prstGeom prst="diamond">
            <a:avLst/>
          </a:prstGeom>
          <a:solidFill>
            <a:schemeClr val="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95" name="Text Box 17"/>
          <p:cNvSpPr txBox="1">
            <a:spLocks noChangeArrowheads="1"/>
          </p:cNvSpPr>
          <p:nvPr/>
        </p:nvSpPr>
        <p:spPr bwMode="gray">
          <a:xfrm>
            <a:off x="2968625" y="5016521"/>
            <a:ext cx="355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dist">
              <a:spcBef>
                <a:spcPct val="0"/>
              </a:spcBef>
              <a:buClrTx/>
              <a:buFontTx/>
              <a:buNone/>
            </a:pPr>
            <a:r>
              <a:rPr kumimoji="0" lang="ko-KR" altLang="en-US" sz="1800">
                <a:solidFill>
                  <a:srgbClr val="CC33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업무 분담</a:t>
            </a:r>
          </a:p>
        </p:txBody>
      </p:sp>
      <p:sp>
        <p:nvSpPr>
          <p:cNvPr id="36" name="AutoShape 20"/>
          <p:cNvSpPr>
            <a:spLocks noChangeArrowheads="1"/>
          </p:cNvSpPr>
          <p:nvPr/>
        </p:nvSpPr>
        <p:spPr bwMode="gray">
          <a:xfrm>
            <a:off x="2514600" y="5470546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chemeClr val="folHlink"/>
              </a:gs>
              <a:gs pos="50000">
                <a:schemeClr val="folHlink">
                  <a:gamma/>
                  <a:tint val="21176"/>
                  <a:invGamma/>
                </a:schemeClr>
              </a:gs>
              <a:gs pos="100000">
                <a:schemeClr val="folHlink"/>
              </a:gs>
            </a:gsLst>
            <a:lin ang="5400000" scaled="1"/>
          </a:gradFill>
          <a:ln w="12700" algn="ctr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197" name="AutoShape 21"/>
          <p:cNvSpPr>
            <a:spLocks noChangeArrowheads="1"/>
          </p:cNvSpPr>
          <p:nvPr/>
        </p:nvSpPr>
        <p:spPr bwMode="gray">
          <a:xfrm>
            <a:off x="2133600" y="5353071"/>
            <a:ext cx="685800" cy="685800"/>
          </a:xfrm>
          <a:prstGeom prst="diamond">
            <a:avLst/>
          </a:prstGeom>
          <a:solidFill>
            <a:schemeClr val="folHlink"/>
          </a:solidFill>
          <a:ln w="25400" algn="ctr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198" name="Text Box 22"/>
          <p:cNvSpPr txBox="1">
            <a:spLocks noChangeArrowheads="1"/>
          </p:cNvSpPr>
          <p:nvPr/>
        </p:nvSpPr>
        <p:spPr bwMode="gray">
          <a:xfrm>
            <a:off x="2968625" y="5516584"/>
            <a:ext cx="355600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dist">
              <a:spcBef>
                <a:spcPct val="0"/>
              </a:spcBef>
              <a:buClrTx/>
              <a:buFontTx/>
              <a:buNone/>
            </a:pPr>
            <a:r>
              <a:rPr kumimoji="0" lang="ko-KR" altLang="en-US" sz="180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종합 설계 수행 일정</a:t>
            </a:r>
          </a:p>
        </p:txBody>
      </p:sp>
      <p:sp>
        <p:nvSpPr>
          <p:cNvPr id="7199" name="AutoShape 43"/>
          <p:cNvSpPr>
            <a:spLocks noChangeArrowheads="1"/>
          </p:cNvSpPr>
          <p:nvPr/>
        </p:nvSpPr>
        <p:spPr bwMode="gray">
          <a:xfrm>
            <a:off x="2514600" y="5972196"/>
            <a:ext cx="43434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D9C215"/>
              </a:gs>
              <a:gs pos="50000">
                <a:srgbClr val="F7F2CD"/>
              </a:gs>
              <a:gs pos="100000">
                <a:srgbClr val="D9C215"/>
              </a:gs>
            </a:gsLst>
            <a:lin ang="5400000" scaled="1"/>
          </a:gradFill>
          <a:ln w="12700" algn="ctr">
            <a:solidFill>
              <a:srgbClr val="FFFFFF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00" name="AutoShape 44"/>
          <p:cNvSpPr>
            <a:spLocks noChangeArrowheads="1"/>
          </p:cNvSpPr>
          <p:nvPr/>
        </p:nvSpPr>
        <p:spPr bwMode="gray">
          <a:xfrm>
            <a:off x="2133600" y="5886472"/>
            <a:ext cx="685800" cy="685800"/>
          </a:xfrm>
          <a:prstGeom prst="diamond">
            <a:avLst/>
          </a:prstGeom>
          <a:solidFill>
            <a:srgbClr val="D9C215"/>
          </a:solidFill>
          <a:ln w="25400" algn="ctr">
            <a:solidFill>
              <a:srgbClr val="FFFFFF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201" name="Text Box 45"/>
          <p:cNvSpPr txBox="1">
            <a:spLocks noChangeArrowheads="1"/>
          </p:cNvSpPr>
          <p:nvPr/>
        </p:nvSpPr>
        <p:spPr bwMode="gray">
          <a:xfrm>
            <a:off x="2987675" y="6027759"/>
            <a:ext cx="352901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dist">
              <a:spcBef>
                <a:spcPct val="0"/>
              </a:spcBef>
              <a:buClrTx/>
              <a:buFontTx/>
              <a:buNone/>
            </a:pPr>
            <a:r>
              <a:rPr kumimoji="0" lang="ko-KR" altLang="en-US" sz="1800">
                <a:solidFill>
                  <a:srgbClr val="333333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필요기술 및 참고문헌</a:t>
            </a:r>
          </a:p>
        </p:txBody>
      </p:sp>
      <p:sp>
        <p:nvSpPr>
          <p:cNvPr id="7202" name="Text Box 12"/>
          <p:cNvSpPr txBox="1">
            <a:spLocks noChangeArrowheads="1"/>
          </p:cNvSpPr>
          <p:nvPr/>
        </p:nvSpPr>
        <p:spPr bwMode="gray">
          <a:xfrm>
            <a:off x="2971800" y="4505346"/>
            <a:ext cx="355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dist">
              <a:spcBef>
                <a:spcPct val="0"/>
              </a:spcBef>
              <a:buClrTx/>
              <a:buFontTx/>
              <a:buNone/>
            </a:pPr>
            <a:r>
              <a:rPr kumimoji="0" lang="ko-KR" altLang="en-US" sz="1800">
                <a:solidFill>
                  <a:srgbClr val="000099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데모 환경 설계</a:t>
            </a:r>
          </a:p>
        </p:txBody>
      </p:sp>
      <p:sp>
        <p:nvSpPr>
          <p:cNvPr id="7203" name="슬라이드 번호 개체 틀 34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D186AF3-49E3-491C-AAEB-DE8EE7255249}" type="slidenum">
              <a:rPr lang="ko-KR" altLang="en-US" sz="1400" b="0" smtClean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</a:t>
            </a:fld>
            <a:endParaRPr lang="en-US" altLang="ko-KR" sz="1400" b="0" smtClean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8997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시스템 모듈 상세 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Drawing </a:t>
            </a:r>
            <a:r>
              <a:rPr lang="en-US" altLang="ko-KR" dirty="0" smtClean="0"/>
              <a:t>API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20</a:t>
            </a:fld>
            <a:endParaRPr lang="en-US" altLang="ko-KR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052600854"/>
              </p:ext>
            </p:extLst>
          </p:nvPr>
        </p:nvGraphicFramePr>
        <p:xfrm>
          <a:off x="708025" y="2143116"/>
          <a:ext cx="7680904" cy="128841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84409"/>
                <a:gridCol w="5896495"/>
              </a:tblGrid>
              <a:tr h="91757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public </a:t>
                      </a:r>
                      <a:r>
                        <a:rPr lang="en-US" altLang="ko-KR" sz="1200" b="1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drawingImage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 </a:t>
                      </a:r>
                    </a:p>
                    <a:p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            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scaleDistanceXStart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scaleDistanceYStart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 </a:t>
                      </a:r>
                    </a:p>
                    <a:p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            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scaleDistanceXEnd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scaleDistanceYEnd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 </a:t>
                      </a:r>
                    </a:p>
                    <a:p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            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xOrigin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yOrigin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en-US" altLang="ko-KR" sz="1800" b="1" i="0" kern="1200" baseline="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ko-KR" alt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새로운 도면 생성 및 크기 설정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773383581"/>
              </p:ext>
            </p:extLst>
          </p:nvPr>
        </p:nvGraphicFramePr>
        <p:xfrm>
          <a:off x="708025" y="4149080"/>
          <a:ext cx="7680904" cy="1080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84409"/>
                <a:gridCol w="5896495"/>
              </a:tblGrid>
              <a:tr h="68389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200" dirty="0" smtClean="0"/>
                        <a:t>public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en-US" altLang="ko-KR" sz="1200" baseline="0" dirty="0" err="1" smtClean="0"/>
                        <a:t>loadImage</a:t>
                      </a:r>
                      <a:r>
                        <a:rPr lang="en-US" altLang="ko-KR" sz="1200" baseline="0" dirty="0" smtClean="0"/>
                        <a:t>(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scaleDistanceXStart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scaleDistanceYStart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 </a:t>
                      </a:r>
                    </a:p>
                    <a:p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            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scaleDistanceXEnd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scaleDistanceYEnd</a:t>
                      </a:r>
                      <a:r>
                        <a:rPr lang="en-US" altLang="ko-KR" sz="1200" baseline="0" dirty="0" smtClean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</a:tr>
              <a:tr h="39622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도면 위에 가구 배치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47312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시스템 모듈 상세 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1240566"/>
            <a:ext cx="8229600" cy="4716463"/>
          </a:xfrm>
        </p:spPr>
        <p:txBody>
          <a:bodyPr/>
          <a:lstStyle/>
          <a:p>
            <a:r>
              <a:rPr lang="en-US" altLang="ko-KR" smtClean="0"/>
              <a:t>Viewing API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21</a:t>
            </a:fld>
            <a:endParaRPr lang="en-US" altLang="ko-KR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922191496"/>
              </p:ext>
            </p:extLst>
          </p:nvPr>
        </p:nvGraphicFramePr>
        <p:xfrm>
          <a:off x="685800" y="2204864"/>
          <a:ext cx="7680904" cy="110951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84409"/>
                <a:gridCol w="5896495"/>
              </a:tblGrid>
              <a:tr h="6586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200" dirty="0" smtClean="0"/>
                        <a:t>public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en-US" altLang="ko-KR" sz="1200" baseline="0" dirty="0" err="1" smtClean="0"/>
                        <a:t>loadImage</a:t>
                      </a:r>
                      <a:r>
                        <a:rPr lang="en-US" altLang="ko-KR" sz="1200" baseline="0" dirty="0" smtClean="0"/>
                        <a:t>(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scaleDistanceXStart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scaleDistanceYStart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 </a:t>
                      </a:r>
                    </a:p>
                    <a:p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                       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scaleDistanceXEnd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ko-KR" sz="1200" b="1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float</a:t>
                      </a:r>
                      <a:r>
                        <a:rPr lang="en-US" altLang="ko-KR" sz="1200" b="0" i="0" kern="1200" dirty="0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ko-KR" sz="1200" b="0" i="0" kern="1200" dirty="0" err="1" smtClean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scaleDistanceYEnd</a:t>
                      </a:r>
                      <a:r>
                        <a:rPr lang="en-US" altLang="ko-KR" sz="1200" baseline="0" dirty="0" smtClean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</a:tr>
              <a:tr h="45091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도면 위에 가구 배치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987899620"/>
              </p:ext>
            </p:extLst>
          </p:nvPr>
        </p:nvGraphicFramePr>
        <p:xfrm>
          <a:off x="685800" y="3867217"/>
          <a:ext cx="7680904" cy="158494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84409"/>
                <a:gridCol w="5896495"/>
              </a:tblGrid>
              <a:tr h="49606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200" dirty="0" smtClean="0"/>
                        <a:t>public Imgae3D(Home </a:t>
                      </a:r>
                      <a:r>
                        <a:rPr lang="en-US" altLang="ko-KR" sz="1200" dirty="0" err="1" smtClean="0"/>
                        <a:t>home</a:t>
                      </a:r>
                      <a:r>
                        <a:rPr lang="en-US" altLang="ko-KR" sz="1200" dirty="0" smtClean="0"/>
                        <a:t>, </a:t>
                      </a:r>
                    </a:p>
                    <a:p>
                      <a:r>
                        <a:rPr lang="en-US" altLang="ko-KR" sz="1200" dirty="0" smtClean="0"/>
                        <a:t>                  float </a:t>
                      </a:r>
                      <a:r>
                        <a:rPr lang="en-US" altLang="ko-KR" sz="1200" dirty="0" err="1" smtClean="0"/>
                        <a:t>originX</a:t>
                      </a:r>
                      <a:r>
                        <a:rPr lang="en-US" altLang="ko-KR" sz="1200" dirty="0" smtClean="0"/>
                        <a:t>, </a:t>
                      </a:r>
                    </a:p>
                    <a:p>
                      <a:r>
                        <a:rPr lang="en-US" altLang="ko-KR" sz="1200" dirty="0" smtClean="0"/>
                        <a:t>                  float </a:t>
                      </a:r>
                      <a:r>
                        <a:rPr lang="en-US" altLang="ko-KR" sz="1200" dirty="0" err="1" smtClean="0"/>
                        <a:t>originY</a:t>
                      </a:r>
                      <a:r>
                        <a:rPr lang="en-US" altLang="ko-KR" sz="1200" dirty="0" smtClean="0"/>
                        <a:t>, </a:t>
                      </a:r>
                    </a:p>
                    <a:p>
                      <a:r>
                        <a:rPr lang="en-US" altLang="ko-KR" sz="1200" dirty="0" smtClean="0"/>
                        <a:t>                  float width, </a:t>
                      </a:r>
                    </a:p>
                    <a:p>
                      <a:r>
                        <a:rPr lang="en-US" altLang="ko-KR" sz="1200" dirty="0" smtClean="0"/>
                        <a:t>                  float depth,  </a:t>
                      </a:r>
                    </a:p>
                    <a:p>
                      <a:r>
                        <a:rPr lang="en-US" altLang="ko-KR" sz="1200" dirty="0" smtClean="0"/>
                        <a:t>                  </a:t>
                      </a:r>
                      <a:r>
                        <a:rPr lang="en-US" altLang="ko-KR" sz="1200" dirty="0" err="1" smtClean="0"/>
                        <a:t>boolean</a:t>
                      </a:r>
                      <a:r>
                        <a:rPr lang="en-US" altLang="ko-KR" sz="1200" dirty="0" smtClean="0"/>
                        <a:t> </a:t>
                      </a:r>
                      <a:r>
                        <a:rPr lang="en-US" altLang="ko-KR" sz="1200" dirty="0" err="1" smtClean="0"/>
                        <a:t>waitTextureLoadingEnd</a:t>
                      </a:r>
                      <a:r>
                        <a:rPr lang="en-US" altLang="ko-KR" sz="1200" dirty="0" smtClean="0"/>
                        <a:t>)</a:t>
                      </a:r>
                      <a:endParaRPr lang="ko-KR" altLang="en-US" sz="1200" dirty="0"/>
                    </a:p>
                  </a:txBody>
                  <a:tcPr/>
                </a:tc>
              </a:tr>
              <a:tr h="39622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2D</a:t>
                      </a:r>
                      <a:r>
                        <a:rPr lang="en-US" altLang="ko-KR" baseline="0" dirty="0" smtClean="0"/>
                        <a:t> -&gt; 3D </a:t>
                      </a:r>
                      <a:r>
                        <a:rPr lang="ko-KR" altLang="en-US" baseline="0" dirty="0" smtClean="0"/>
                        <a:t>변환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41789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시스템 모듈 상세 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1240566"/>
            <a:ext cx="8229600" cy="4716463"/>
          </a:xfrm>
        </p:spPr>
        <p:txBody>
          <a:bodyPr/>
          <a:lstStyle/>
          <a:p>
            <a:r>
              <a:rPr lang="en-US" altLang="ko-KR" dirty="0" smtClean="0"/>
              <a:t>Transfer API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22</a:t>
            </a:fld>
            <a:endParaRPr lang="en-US" altLang="ko-KR"/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010357542"/>
              </p:ext>
            </p:extLst>
          </p:nvPr>
        </p:nvGraphicFramePr>
        <p:xfrm>
          <a:off x="685800" y="1860487"/>
          <a:ext cx="7680904" cy="110951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84409"/>
                <a:gridCol w="5896495"/>
              </a:tblGrid>
              <a:tr h="65860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400" dirty="0" smtClean="0"/>
                        <a:t>bind(</a:t>
                      </a:r>
                      <a:r>
                        <a:rPr lang="en-US" altLang="ko-KR" sz="1400" dirty="0" err="1" smtClean="0"/>
                        <a:t>sockfd</a:t>
                      </a:r>
                      <a:r>
                        <a:rPr lang="en-US" altLang="ko-KR" sz="1400" dirty="0" smtClean="0"/>
                        <a:t>, (</a:t>
                      </a:r>
                      <a:r>
                        <a:rPr lang="en-US" altLang="ko-KR" sz="1400" dirty="0" err="1" smtClean="0"/>
                        <a:t>struct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en-US" altLang="ko-KR" sz="1400" dirty="0" err="1" smtClean="0"/>
                        <a:t>sockaddr</a:t>
                      </a:r>
                      <a:r>
                        <a:rPr lang="en-US" altLang="ko-KR" sz="1400" dirty="0" smtClean="0"/>
                        <a:t>*)&amp;</a:t>
                      </a:r>
                      <a:r>
                        <a:rPr lang="en-US" altLang="ko-KR" sz="1400" dirty="0" err="1" smtClean="0"/>
                        <a:t>addr_local</a:t>
                      </a:r>
                      <a:r>
                        <a:rPr lang="en-US" altLang="ko-KR" sz="1400" dirty="0" smtClean="0"/>
                        <a:t>, </a:t>
                      </a:r>
                      <a:r>
                        <a:rPr lang="en-US" altLang="ko-KR" sz="1400" dirty="0" err="1" smtClean="0"/>
                        <a:t>sizeof</a:t>
                      </a:r>
                      <a:r>
                        <a:rPr lang="en-US" altLang="ko-KR" sz="1400" dirty="0" smtClean="0"/>
                        <a:t>(</a:t>
                      </a:r>
                      <a:r>
                        <a:rPr lang="en-US" altLang="ko-KR" sz="1400" dirty="0" err="1" smtClean="0"/>
                        <a:t>struct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en-US" altLang="ko-KR" sz="1400" dirty="0" err="1" smtClean="0"/>
                        <a:t>sockaddr</a:t>
                      </a:r>
                      <a:r>
                        <a:rPr lang="en-US" altLang="ko-KR" sz="1400" dirty="0" smtClean="0"/>
                        <a:t>)) == -1</a:t>
                      </a:r>
                      <a:endParaRPr lang="ko-KR" altLang="en-US" sz="1400" dirty="0"/>
                    </a:p>
                  </a:txBody>
                  <a:tcPr/>
                </a:tc>
              </a:tr>
              <a:tr h="45091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소켓 바인딩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78210701"/>
              </p:ext>
            </p:extLst>
          </p:nvPr>
        </p:nvGraphicFramePr>
        <p:xfrm>
          <a:off x="685800" y="3177967"/>
          <a:ext cx="7680904" cy="91438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84409"/>
                <a:gridCol w="5896495"/>
              </a:tblGrid>
              <a:tr h="49606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400" dirty="0" smtClean="0"/>
                        <a:t>accept(</a:t>
                      </a:r>
                      <a:r>
                        <a:rPr lang="en-US" altLang="ko-KR" sz="1400" dirty="0" err="1" smtClean="0"/>
                        <a:t>sockfd</a:t>
                      </a:r>
                      <a:r>
                        <a:rPr lang="en-US" altLang="ko-KR" sz="1400" dirty="0" smtClean="0"/>
                        <a:t>, (</a:t>
                      </a:r>
                      <a:r>
                        <a:rPr lang="en-US" altLang="ko-KR" sz="1400" dirty="0" err="1" smtClean="0"/>
                        <a:t>struct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en-US" altLang="ko-KR" sz="1400" dirty="0" err="1" smtClean="0"/>
                        <a:t>sockaddr</a:t>
                      </a:r>
                      <a:r>
                        <a:rPr lang="en-US" altLang="ko-KR" sz="1400" dirty="0" smtClean="0"/>
                        <a:t> *)&amp;</a:t>
                      </a:r>
                      <a:r>
                        <a:rPr lang="en-US" altLang="ko-KR" sz="1400" dirty="0" err="1" smtClean="0"/>
                        <a:t>addr_remote</a:t>
                      </a:r>
                      <a:r>
                        <a:rPr lang="en-US" altLang="ko-KR" sz="1400" dirty="0" smtClean="0"/>
                        <a:t>, &amp;</a:t>
                      </a:r>
                      <a:r>
                        <a:rPr lang="en-US" altLang="ko-KR" sz="1400" dirty="0" err="1" smtClean="0"/>
                        <a:t>sin_size</a:t>
                      </a:r>
                      <a:r>
                        <a:rPr lang="en-US" altLang="ko-KR" sz="1400" dirty="0" smtClean="0"/>
                        <a:t>)) == -1</a:t>
                      </a:r>
                      <a:endParaRPr lang="ko-KR" altLang="en-US" sz="1400" dirty="0"/>
                    </a:p>
                  </a:txBody>
                  <a:tcPr/>
                </a:tc>
              </a:tr>
              <a:tr h="39622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클라이언트</a:t>
                      </a:r>
                      <a:r>
                        <a:rPr lang="ko-KR" altLang="en-US" baseline="0" dirty="0" smtClean="0"/>
                        <a:t> 접속 요청 대기 및 허락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05285940"/>
              </p:ext>
            </p:extLst>
          </p:nvPr>
        </p:nvGraphicFramePr>
        <p:xfrm>
          <a:off x="685800" y="4259240"/>
          <a:ext cx="7680904" cy="75393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84409"/>
                <a:gridCol w="5896495"/>
              </a:tblGrid>
              <a:tr h="38817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600" dirty="0" smtClean="0"/>
                        <a:t>send(</a:t>
                      </a:r>
                      <a:r>
                        <a:rPr lang="en-US" altLang="ko-KR" sz="1600" dirty="0" err="1" smtClean="0"/>
                        <a:t>nsockfd</a:t>
                      </a:r>
                      <a:r>
                        <a:rPr lang="en-US" altLang="ko-KR" sz="1600" dirty="0" smtClean="0"/>
                        <a:t>, </a:t>
                      </a:r>
                      <a:r>
                        <a:rPr lang="en-US" altLang="ko-KR" sz="1600" dirty="0" err="1" smtClean="0"/>
                        <a:t>sdbuf</a:t>
                      </a:r>
                      <a:r>
                        <a:rPr lang="en-US" altLang="ko-KR" sz="1600" dirty="0" smtClean="0"/>
                        <a:t>, </a:t>
                      </a:r>
                      <a:r>
                        <a:rPr lang="en-US" altLang="ko-KR" sz="1600" dirty="0" err="1" smtClean="0"/>
                        <a:t>f_block_sz</a:t>
                      </a:r>
                      <a:r>
                        <a:rPr lang="en-US" altLang="ko-KR" sz="1600" dirty="0" smtClean="0"/>
                        <a:t>, 0) &lt; 0</a:t>
                      </a:r>
                      <a:endParaRPr lang="ko-KR" altLang="en-US" sz="1600" dirty="0"/>
                    </a:p>
                  </a:txBody>
                  <a:tcPr/>
                </a:tc>
              </a:tr>
              <a:tr h="3600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데이터 송신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794083260"/>
              </p:ext>
            </p:extLst>
          </p:nvPr>
        </p:nvGraphicFramePr>
        <p:xfrm>
          <a:off x="685800" y="5307375"/>
          <a:ext cx="7680904" cy="91438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84409"/>
                <a:gridCol w="5896495"/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형식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400" dirty="0" smtClean="0"/>
                        <a:t>connect(</a:t>
                      </a:r>
                      <a:r>
                        <a:rPr lang="en-US" altLang="ko-KR" sz="1400" dirty="0" err="1" smtClean="0"/>
                        <a:t>sockfd</a:t>
                      </a:r>
                      <a:r>
                        <a:rPr lang="en-US" altLang="ko-KR" sz="1400" dirty="0" smtClean="0"/>
                        <a:t>, (</a:t>
                      </a:r>
                      <a:r>
                        <a:rPr lang="en-US" altLang="ko-KR" sz="1400" dirty="0" err="1" smtClean="0"/>
                        <a:t>struct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en-US" altLang="ko-KR" sz="1400" dirty="0" err="1" smtClean="0"/>
                        <a:t>sockaddr</a:t>
                      </a:r>
                      <a:r>
                        <a:rPr lang="en-US" altLang="ko-KR" sz="1400" dirty="0" smtClean="0"/>
                        <a:t> *)&amp;</a:t>
                      </a:r>
                      <a:r>
                        <a:rPr lang="en-US" altLang="ko-KR" sz="1400" dirty="0" err="1" smtClean="0"/>
                        <a:t>remote_addr</a:t>
                      </a:r>
                      <a:r>
                        <a:rPr lang="en-US" altLang="ko-KR" sz="1400" dirty="0" smtClean="0"/>
                        <a:t>, </a:t>
                      </a:r>
                      <a:r>
                        <a:rPr lang="en-US" altLang="ko-KR" sz="1400" dirty="0" err="1" smtClean="0"/>
                        <a:t>sizeof</a:t>
                      </a:r>
                      <a:r>
                        <a:rPr lang="en-US" altLang="ko-KR" sz="1400" dirty="0" smtClean="0"/>
                        <a:t>(</a:t>
                      </a:r>
                      <a:r>
                        <a:rPr lang="en-US" altLang="ko-KR" sz="1400" dirty="0" err="1" smtClean="0"/>
                        <a:t>struct</a:t>
                      </a:r>
                      <a:r>
                        <a:rPr lang="en-US" altLang="ko-KR" sz="1400" dirty="0" smtClean="0"/>
                        <a:t> </a:t>
                      </a:r>
                      <a:r>
                        <a:rPr lang="en-US" altLang="ko-KR" sz="1400" dirty="0" err="1" smtClean="0"/>
                        <a:t>sockaddr</a:t>
                      </a:r>
                      <a:r>
                        <a:rPr lang="en-US" altLang="ko-KR" sz="1400" dirty="0" smtClean="0"/>
                        <a:t>)) == -1</a:t>
                      </a:r>
                      <a:endParaRPr lang="ko-KR" altLang="en-US" sz="1400" dirty="0"/>
                    </a:p>
                  </a:txBody>
                  <a:tcPr/>
                </a:tc>
              </a:tr>
              <a:tr h="39622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연결 상태 확인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4013305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개발 환경</a:t>
            </a:r>
          </a:p>
        </p:txBody>
      </p:sp>
      <p:sp>
        <p:nvSpPr>
          <p:cNvPr id="15363" name="슬라이드 번호 개체 틀 6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71FB7B4D-D3A9-40A9-94FB-39602B591412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23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12" name="내용 개체 틀 11"/>
          <p:cNvGraphicFramePr>
            <a:graphicFrameLocks noGrp="1"/>
          </p:cNvGraphicFramePr>
          <p:nvPr>
            <p:ph idx="1"/>
          </p:nvPr>
        </p:nvGraphicFramePr>
        <p:xfrm>
          <a:off x="468313" y="1844675"/>
          <a:ext cx="8229600" cy="1371601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551657"/>
                <a:gridCol w="6677943"/>
              </a:tblGrid>
              <a:tr h="6400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Develop</a:t>
                      </a:r>
                      <a:r>
                        <a:rPr lang="en-US" altLang="ko-KR" sz="1800" b="0" baseline="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tool</a:t>
                      </a:r>
                      <a:endParaRPr lang="ko-KR" altLang="en-US" sz="1800" b="0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 marT="45703" marB="45703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Android</a:t>
                      </a:r>
                      <a:r>
                        <a:rPr lang="en-US" altLang="ko-KR" sz="1800" b="0" baseline="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Studio (2.2.3)/ </a:t>
                      </a:r>
                      <a:r>
                        <a:rPr lang="en-US" altLang="ko-KR" sz="1800" b="0" i="0" kern="120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Eclipse IDE for Java EE Developer</a:t>
                      </a:r>
                      <a:r>
                        <a:rPr lang="en-US" altLang="ko-KR" sz="1800" b="0" baseline="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(4.6)</a:t>
                      </a:r>
                      <a:endParaRPr lang="ko-KR" altLang="en-US" sz="1800" b="0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 marT="45703" marB="45703">
                    <a:solidFill>
                      <a:schemeClr val="bg1"/>
                    </a:solidFill>
                  </a:tcPr>
                </a:tc>
              </a:tr>
              <a:tr h="36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Language</a:t>
                      </a:r>
                      <a:endParaRPr lang="ko-KR" altLang="en-US" sz="1800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 marT="45703" marB="457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Java (</a:t>
                      </a:r>
                      <a:r>
                        <a:rPr lang="en-US" altLang="ko-KR" sz="1800" b="0" i="0" kern="120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Java SE Development Kit 8u111)</a:t>
                      </a:r>
                      <a:endParaRPr lang="ko-KR" altLang="en-US" sz="1800" b="0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 marT="45703" marB="45703">
                    <a:solidFill>
                      <a:schemeClr val="bg1"/>
                    </a:solidFill>
                  </a:tcPr>
                </a:tc>
              </a:tr>
              <a:tr h="36575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Data Base</a:t>
                      </a:r>
                      <a:endParaRPr lang="ko-KR" altLang="en-US" sz="1800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 marT="45703" marB="45703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Maria</a:t>
                      </a:r>
                      <a:r>
                        <a:rPr lang="en-US" altLang="ko-KR" sz="1800" baseline="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DB </a:t>
                      </a:r>
                      <a:r>
                        <a:rPr lang="en-US" altLang="ko-KR" sz="180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(10.1.19)</a:t>
                      </a:r>
                      <a:endParaRPr lang="ko-KR" altLang="en-US" sz="1800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 marT="45703" marB="45703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68313" y="1412875"/>
            <a:ext cx="2314575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800" b="1" dirty="0">
                <a:solidFill>
                  <a:schemeClr val="accent6"/>
                </a:solidFill>
              </a:rPr>
              <a:t>Software </a:t>
            </a:r>
            <a:r>
              <a:rPr lang="ko-KR" altLang="en-US" sz="1800" b="1" dirty="0">
                <a:solidFill>
                  <a:schemeClr val="accent6"/>
                </a:solidFill>
              </a:rPr>
              <a:t>환경 정의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68313" y="3500438"/>
            <a:ext cx="2389187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800" b="1" dirty="0">
                <a:solidFill>
                  <a:schemeClr val="accent6"/>
                </a:solidFill>
              </a:rPr>
              <a:t>Hardware </a:t>
            </a:r>
            <a:r>
              <a:rPr lang="ko-KR" altLang="en-US" sz="1800" b="1" dirty="0">
                <a:solidFill>
                  <a:schemeClr val="accent6"/>
                </a:solidFill>
              </a:rPr>
              <a:t>환경 정의</a:t>
            </a:r>
            <a:endParaRPr lang="en-US" altLang="ko-KR" sz="1800" b="1" dirty="0">
              <a:solidFill>
                <a:schemeClr val="accent6"/>
              </a:solidFill>
            </a:endParaRPr>
          </a:p>
        </p:txBody>
      </p:sp>
      <p:graphicFrame>
        <p:nvGraphicFramePr>
          <p:cNvPr id="17" name="표 16"/>
          <p:cNvGraphicFramePr>
            <a:graphicFrameLocks noGrp="1"/>
          </p:cNvGraphicFramePr>
          <p:nvPr/>
        </p:nvGraphicFramePr>
        <p:xfrm>
          <a:off x="468313" y="3983038"/>
          <a:ext cx="8207375" cy="731838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583879"/>
                <a:gridCol w="6623496"/>
              </a:tblGrid>
              <a:tr h="365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O/S</a:t>
                      </a:r>
                      <a:endParaRPr lang="ko-KR" altLang="en-US" sz="1800" b="0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 marL="91423" marR="91423" marT="45725" marB="45725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Microsoft</a:t>
                      </a:r>
                      <a:r>
                        <a:rPr lang="en-US" altLang="ko-KR" sz="1800" b="0" baseline="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 Windows 10</a:t>
                      </a:r>
                      <a:endParaRPr lang="ko-KR" altLang="en-US" sz="1800" b="0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 marL="91423" marR="91423" marT="45725" marB="45725">
                    <a:solidFill>
                      <a:schemeClr val="bg1"/>
                    </a:solidFill>
                  </a:tcPr>
                </a:tc>
              </a:tr>
              <a:tr h="3659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</a:rPr>
                        <a:t>VR Box</a:t>
                      </a:r>
                      <a:endParaRPr lang="ko-KR" altLang="en-US" sz="1800" dirty="0">
                        <a:solidFill>
                          <a:schemeClr val="tx1">
                            <a:lumMod val="50000"/>
                          </a:schemeClr>
                        </a:solidFill>
                      </a:endParaRPr>
                    </a:p>
                  </a:txBody>
                  <a:tcPr marL="91423" marR="91423" marT="45725" marB="45725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kern="1200" dirty="0" smtClean="0">
                          <a:solidFill>
                            <a:schemeClr val="tx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VR7 Voyager/Adventure</a:t>
                      </a:r>
                    </a:p>
                  </a:txBody>
                  <a:tcPr marL="91423" marR="91423" marT="45725" marB="45725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pic>
        <p:nvPicPr>
          <p:cNvPr id="15391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4827588"/>
            <a:ext cx="5229225" cy="131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개발 방법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0063" y="895350"/>
            <a:ext cx="8229600" cy="5249863"/>
          </a:xfrm>
        </p:spPr>
        <p:txBody>
          <a:bodyPr/>
          <a:lstStyle/>
          <a:p>
            <a:pPr>
              <a:defRPr/>
            </a:pPr>
            <a:endParaRPr lang="en-US" altLang="ko-KR" sz="2000" dirty="0" smtClean="0"/>
          </a:p>
          <a:p>
            <a:pPr>
              <a:defRPr/>
            </a:pPr>
            <a:r>
              <a:rPr lang="en-US" altLang="ko-KR" sz="2000" dirty="0"/>
              <a:t>VR Furniture Layout </a:t>
            </a:r>
            <a:r>
              <a:rPr lang="en-US" altLang="ko-KR" sz="2000" dirty="0" smtClean="0"/>
              <a:t>System </a:t>
            </a:r>
            <a:r>
              <a:rPr lang="ko-KR" altLang="en-US" sz="2000" dirty="0" smtClean="0"/>
              <a:t>개발 방법</a:t>
            </a:r>
            <a:endParaRPr lang="en-US" altLang="ko-KR" sz="2000" dirty="0" smtClean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ko-KR" dirty="0" smtClean="0"/>
              <a:t>   </a:t>
            </a:r>
            <a:endParaRPr lang="en-US" altLang="ko-KR" sz="1800" dirty="0" smtClean="0"/>
          </a:p>
          <a:p>
            <a:pPr marL="457200" indent="-457200">
              <a:buFont typeface="Wingdings" panose="05000000000000000000" pitchFamily="2" charset="2"/>
              <a:buAutoNum type="arabicPeriod"/>
              <a:defRPr/>
            </a:pPr>
            <a:r>
              <a:rPr lang="en-US" altLang="ko-KR" sz="1800" dirty="0" smtClean="0"/>
              <a:t>Application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/>
              <a:t>Android Studio</a:t>
            </a:r>
            <a:r>
              <a:rPr lang="ko-KR" altLang="en-US" sz="1600" dirty="0" smtClean="0"/>
              <a:t>를 </a:t>
            </a:r>
            <a:r>
              <a:rPr lang="ko-KR" altLang="en-US" sz="1600" dirty="0"/>
              <a:t>이용한 </a:t>
            </a:r>
            <a:r>
              <a:rPr lang="en-US" altLang="ko-KR" sz="1600" dirty="0"/>
              <a:t>Android app </a:t>
            </a:r>
            <a:r>
              <a:rPr lang="ko-KR" altLang="en-US" sz="1600" dirty="0"/>
              <a:t>구현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ko-KR" altLang="en-US" sz="1600" dirty="0" smtClean="0"/>
              <a:t>네트워크를 통해 프로그램으로부터 영상 받아 재생</a:t>
            </a:r>
            <a:endParaRPr lang="en-US" altLang="ko-KR" sz="1600" dirty="0" smtClean="0"/>
          </a:p>
          <a:p>
            <a:pPr lvl="1">
              <a:buFont typeface="Arial" panose="020B0604020202020204" pitchFamily="34" charset="0"/>
              <a:buChar char="•"/>
              <a:defRPr/>
            </a:pPr>
            <a:endParaRPr lang="en-US" altLang="ko-KR" sz="1600" dirty="0" smtClean="0"/>
          </a:p>
          <a:p>
            <a:pPr marL="457200" indent="-457200">
              <a:buFont typeface="Wingdings" panose="05000000000000000000" pitchFamily="2" charset="2"/>
              <a:buAutoNum type="arabicPeriod"/>
              <a:defRPr/>
            </a:pPr>
            <a:r>
              <a:rPr lang="en-US" altLang="ko-KR" sz="1800" dirty="0" smtClean="0"/>
              <a:t>Program</a:t>
            </a:r>
            <a:endParaRPr lang="en-US" altLang="ko-KR" dirty="0" smtClean="0"/>
          </a:p>
          <a:p>
            <a:pPr marL="571500" lvl="1" indent="-171450"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/>
              <a:t> Eclipse</a:t>
            </a:r>
            <a:r>
              <a:rPr lang="ko-KR" altLang="en-US" sz="1600" dirty="0" smtClean="0"/>
              <a:t>를 이용한 프로그램 구현</a:t>
            </a:r>
            <a:endParaRPr lang="en-US" altLang="ko-KR" sz="1600" dirty="0" smtClean="0"/>
          </a:p>
          <a:p>
            <a:pPr marL="571500" lvl="1" indent="-171450">
              <a:buFont typeface="Arial" panose="020B0604020202020204" pitchFamily="34" charset="0"/>
              <a:buChar char="•"/>
              <a:defRPr/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3D Modeling </a:t>
            </a:r>
            <a:r>
              <a:rPr lang="ko-KR" altLang="en-US" sz="1600" dirty="0" smtClean="0"/>
              <a:t>구현</a:t>
            </a:r>
            <a:endParaRPr lang="en-US" altLang="ko-KR" sz="1600" dirty="0" smtClean="0"/>
          </a:p>
          <a:p>
            <a:pPr marL="571500" lvl="1" indent="-171450"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/>
              <a:t> </a:t>
            </a:r>
            <a:r>
              <a:rPr lang="ko-KR" altLang="en-US" sz="1600" dirty="0" smtClean="0"/>
              <a:t>네트워크를 통해 </a:t>
            </a:r>
            <a:r>
              <a:rPr lang="en-US" altLang="ko-KR" sz="1600" dirty="0" smtClean="0"/>
              <a:t>DB</a:t>
            </a:r>
            <a:r>
              <a:rPr lang="ko-KR" altLang="en-US" sz="1600" dirty="0" smtClean="0"/>
              <a:t>와 연동</a:t>
            </a:r>
            <a:endParaRPr lang="en-US" altLang="ko-KR" sz="1600" dirty="0" smtClean="0"/>
          </a:p>
          <a:p>
            <a:pPr marL="457200" indent="-457200">
              <a:buFont typeface="Wingdings" panose="05000000000000000000" pitchFamily="2" charset="2"/>
              <a:buAutoNum type="arabicPeriod"/>
              <a:defRPr/>
            </a:pPr>
            <a:endParaRPr lang="en-US" altLang="ko-KR" sz="1800" dirty="0" smtClean="0"/>
          </a:p>
          <a:p>
            <a:pPr marL="457200" indent="-457200">
              <a:buFont typeface="Wingdings" panose="05000000000000000000" pitchFamily="2" charset="2"/>
              <a:buAutoNum type="arabicPeriod"/>
              <a:defRPr/>
            </a:pPr>
            <a:r>
              <a:rPr lang="en-US" altLang="ko-KR" sz="1800" dirty="0" smtClean="0"/>
              <a:t>DB</a:t>
            </a:r>
          </a:p>
          <a:p>
            <a:pPr marL="571500" lvl="1" indent="-171450"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/>
              <a:t>Maria DB</a:t>
            </a:r>
            <a:r>
              <a:rPr lang="ko-KR" altLang="en-US" sz="1600" dirty="0" smtClean="0"/>
              <a:t>를 </a:t>
            </a:r>
            <a:r>
              <a:rPr lang="ko-KR" altLang="en-US" sz="1600" dirty="0"/>
              <a:t>이용한 </a:t>
            </a:r>
            <a:r>
              <a:rPr lang="en-US" altLang="ko-KR" sz="1600" dirty="0"/>
              <a:t>DB </a:t>
            </a:r>
            <a:r>
              <a:rPr lang="ko-KR" altLang="en-US" sz="1600" dirty="0" smtClean="0"/>
              <a:t>구축</a:t>
            </a:r>
            <a:endParaRPr lang="en-US" altLang="ko-KR" dirty="0" smtClean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ko-KR" altLang="en-US" dirty="0"/>
          </a:p>
        </p:txBody>
      </p:sp>
      <p:sp>
        <p:nvSpPr>
          <p:cNvPr id="16388" name="슬라이드 번호 개체 틀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E4A1084-557B-4765-A38B-59863178E97B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24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개발 방법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0063" y="895350"/>
            <a:ext cx="8229600" cy="5249863"/>
          </a:xfrm>
        </p:spPr>
        <p:txBody>
          <a:bodyPr/>
          <a:lstStyle/>
          <a:p>
            <a:pPr>
              <a:defRPr/>
            </a:pPr>
            <a:endParaRPr lang="en-US" altLang="ko-KR" sz="2000" dirty="0" smtClean="0"/>
          </a:p>
          <a:p>
            <a:pPr>
              <a:defRPr/>
            </a:pPr>
            <a:r>
              <a:rPr lang="ko-KR" altLang="en-US" sz="2000" dirty="0" smtClean="0"/>
              <a:t>소프트웨어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상세 설계</a:t>
            </a:r>
            <a:endParaRPr lang="en-US" altLang="ko-KR" sz="2000" dirty="0" smtClean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ko-KR" dirty="0" smtClean="0"/>
              <a:t>   </a:t>
            </a:r>
            <a:endParaRPr lang="en-US" altLang="ko-KR" sz="1800" dirty="0" smtClean="0"/>
          </a:p>
          <a:p>
            <a:pPr marL="457200" indent="-457200">
              <a:buFont typeface="Wingdings" panose="05000000000000000000" pitchFamily="2" charset="2"/>
              <a:buAutoNum type="arabicPeriod"/>
              <a:defRPr/>
            </a:pPr>
            <a:r>
              <a:rPr lang="en-US" altLang="ko-KR" sz="1800" dirty="0" smtClean="0"/>
              <a:t>Application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/>
              <a:t>TCP/IP(HTTP)</a:t>
            </a:r>
            <a:r>
              <a:rPr lang="ko-KR" altLang="en-US" sz="1600" dirty="0" smtClean="0"/>
              <a:t>를 통한 유저 프로그램과의 데이터 통신</a:t>
            </a:r>
            <a:endParaRPr lang="en-US" altLang="ko-KR" sz="1600" dirty="0" smtClean="0"/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ko-KR" altLang="en-US" sz="1600" dirty="0" smtClean="0"/>
              <a:t>사용자 프로그램에서 </a:t>
            </a:r>
            <a:r>
              <a:rPr lang="en-US" altLang="ko-KR" sz="1600" dirty="0" smtClean="0"/>
              <a:t>3D </a:t>
            </a:r>
            <a:r>
              <a:rPr lang="ko-KR" altLang="en-US" sz="1600" dirty="0" smtClean="0"/>
              <a:t>모델링 파일을 받고 </a:t>
            </a:r>
            <a:r>
              <a:rPr lang="en-US" altLang="ko-KR" sz="1600" dirty="0" smtClean="0"/>
              <a:t>VR </a:t>
            </a:r>
            <a:r>
              <a:rPr lang="ko-KR" altLang="en-US" sz="1600" dirty="0" smtClean="0"/>
              <a:t>기기를 통해 사용자에게 보여줌</a:t>
            </a:r>
            <a:endParaRPr lang="en-US" altLang="ko-KR" sz="1600" dirty="0" smtClean="0"/>
          </a:p>
          <a:p>
            <a:pPr marL="457200" indent="-457200">
              <a:buFont typeface="Wingdings" panose="05000000000000000000" pitchFamily="2" charset="2"/>
              <a:buAutoNum type="arabicPeriod"/>
              <a:defRPr/>
            </a:pPr>
            <a:r>
              <a:rPr lang="en-US" altLang="ko-KR" sz="1800" dirty="0" smtClean="0"/>
              <a:t>Program</a:t>
            </a:r>
            <a:endParaRPr lang="en-US" altLang="ko-KR" dirty="0" smtClean="0"/>
          </a:p>
          <a:p>
            <a:pPr marL="571500" lvl="1" indent="-171450"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/>
              <a:t> TCP/IP(HTTP)</a:t>
            </a:r>
            <a:r>
              <a:rPr lang="ko-KR" altLang="en-US" sz="1600" dirty="0" smtClean="0"/>
              <a:t>를 통한 </a:t>
            </a:r>
            <a:r>
              <a:rPr lang="en-US" altLang="ko-KR" sz="1600" dirty="0" smtClean="0"/>
              <a:t>DB </a:t>
            </a:r>
            <a:r>
              <a:rPr lang="ko-KR" altLang="en-US" sz="1600" dirty="0" smtClean="0"/>
              <a:t>시스템과의 데이터 통신</a:t>
            </a:r>
            <a:endParaRPr lang="en-US" altLang="ko-KR" sz="1600" dirty="0" smtClean="0"/>
          </a:p>
          <a:p>
            <a:pPr marL="571500" lvl="1" indent="-171450">
              <a:buFont typeface="Arial" panose="020B0604020202020204" pitchFamily="34" charset="0"/>
              <a:buChar char="•"/>
              <a:defRPr/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TCP/IP(HTTP)</a:t>
            </a:r>
            <a:r>
              <a:rPr lang="ko-KR" altLang="en-US" sz="1600" dirty="0" smtClean="0"/>
              <a:t>를 통한 </a:t>
            </a:r>
            <a:r>
              <a:rPr lang="ko-KR" altLang="en-US" sz="1600" dirty="0" err="1" smtClean="0"/>
              <a:t>모바일</a:t>
            </a:r>
            <a:r>
              <a:rPr lang="ko-KR" altLang="en-US" sz="1600" dirty="0" smtClean="0"/>
              <a:t> 애플리케이션과의 데이터 통신</a:t>
            </a:r>
            <a:endParaRPr lang="en-US" altLang="ko-KR" sz="1600" dirty="0" smtClean="0"/>
          </a:p>
          <a:p>
            <a:pPr marL="571500" lvl="1" indent="-171450">
              <a:buFont typeface="Arial" panose="020B0604020202020204" pitchFamily="34" charset="0"/>
              <a:buChar char="•"/>
              <a:defRPr/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DB </a:t>
            </a:r>
            <a:r>
              <a:rPr lang="ko-KR" altLang="en-US" sz="1600" dirty="0" smtClean="0"/>
              <a:t>시스템의 자료를 바탕으로 도면 배치 및 수정</a:t>
            </a:r>
            <a:endParaRPr lang="en-US" altLang="ko-KR" sz="1600" dirty="0" smtClean="0"/>
          </a:p>
          <a:p>
            <a:pPr marL="571500" lvl="1" indent="-171450">
              <a:buFont typeface="Arial" panose="020B0604020202020204" pitchFamily="34" charset="0"/>
              <a:buChar char="•"/>
              <a:defRPr/>
            </a:pPr>
            <a:r>
              <a:rPr lang="en-US" altLang="ko-KR" sz="1600" dirty="0"/>
              <a:t> </a:t>
            </a:r>
            <a:r>
              <a:rPr lang="ko-KR" altLang="en-US" sz="1600" dirty="0" smtClean="0"/>
              <a:t>사용자 배치 도면에 부합하는 </a:t>
            </a:r>
            <a:r>
              <a:rPr lang="en-US" altLang="ko-KR" sz="1600" dirty="0" smtClean="0"/>
              <a:t>3D </a:t>
            </a:r>
            <a:r>
              <a:rPr lang="ko-KR" altLang="en-US" sz="1600" dirty="0" smtClean="0"/>
              <a:t>모델링</a:t>
            </a:r>
            <a:endParaRPr lang="en-US" altLang="ko-KR" sz="1800" dirty="0" smtClean="0"/>
          </a:p>
          <a:p>
            <a:pPr marL="457200" indent="-457200">
              <a:buFont typeface="Wingdings" panose="05000000000000000000" pitchFamily="2" charset="2"/>
              <a:buAutoNum type="arabicPeriod"/>
              <a:defRPr/>
            </a:pPr>
            <a:r>
              <a:rPr lang="en-US" altLang="ko-KR" sz="1800" dirty="0" smtClean="0"/>
              <a:t>DB</a:t>
            </a:r>
          </a:p>
          <a:p>
            <a:pPr marL="571500" lvl="1" indent="-171450"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/>
              <a:t> TCP/IP(HTTP)</a:t>
            </a:r>
            <a:r>
              <a:rPr lang="ko-KR" altLang="en-US" sz="1600" dirty="0" smtClean="0"/>
              <a:t>를 통한 유저 프로그램과의 데이터 통신</a:t>
            </a:r>
            <a:endParaRPr lang="en-US" altLang="ko-KR" sz="1600" dirty="0" smtClean="0"/>
          </a:p>
          <a:p>
            <a:pPr marL="571500" lvl="1" indent="-171450">
              <a:buFont typeface="Arial" panose="020B0604020202020204" pitchFamily="34" charset="0"/>
              <a:buChar char="•"/>
              <a:defRPr/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Maria DB </a:t>
            </a:r>
            <a:r>
              <a:rPr lang="ko-KR" altLang="en-US" sz="1600" dirty="0" smtClean="0"/>
              <a:t>사용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데이터베이스 구축 및 유지보수</a:t>
            </a:r>
            <a:endParaRPr lang="en-US" altLang="ko-KR" sz="1600" dirty="0" smtClean="0"/>
          </a:p>
          <a:p>
            <a:pPr marL="571500" lvl="1" indent="-171450">
              <a:buFont typeface="Arial" panose="020B0604020202020204" pitchFamily="34" charset="0"/>
              <a:buChar char="•"/>
              <a:defRPr/>
            </a:pPr>
            <a:r>
              <a:rPr lang="en-US" altLang="ko-KR" sz="1600" dirty="0"/>
              <a:t> </a:t>
            </a:r>
            <a:r>
              <a:rPr lang="ko-KR" altLang="en-US" sz="1600" dirty="0" smtClean="0"/>
              <a:t>각 가구 파일의 평면도 및 </a:t>
            </a:r>
            <a:r>
              <a:rPr lang="en-US" altLang="ko-KR" sz="1600" dirty="0" smtClean="0"/>
              <a:t>3D </a:t>
            </a:r>
            <a:r>
              <a:rPr lang="ko-KR" altLang="en-US" sz="1600" dirty="0" smtClean="0"/>
              <a:t>모델링 파일 저장</a:t>
            </a:r>
            <a:endParaRPr lang="en-US" altLang="ko-KR" dirty="0" smtClean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ko-KR" altLang="en-US" dirty="0"/>
          </a:p>
        </p:txBody>
      </p:sp>
      <p:sp>
        <p:nvSpPr>
          <p:cNvPr id="17412" name="슬라이드 번호 개체 틀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B263F730-B6F6-4C19-B31D-64905BC3736C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25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데모 환경 설계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ko-KR" altLang="en-US" sz="2200" dirty="0" smtClean="0"/>
              <a:t>적당한 </a:t>
            </a:r>
            <a:r>
              <a:rPr lang="ko-KR" altLang="en-US" sz="2200" dirty="0"/>
              <a:t>넓이의 빈 공간을 준비한다</a:t>
            </a:r>
            <a:r>
              <a:rPr lang="en-US" altLang="ko-KR" sz="2200" dirty="0" smtClean="0"/>
              <a:t>.</a:t>
            </a:r>
          </a:p>
          <a:p>
            <a:pPr marL="457200" indent="-457200">
              <a:buAutoNum type="arabicPeriod"/>
            </a:pPr>
            <a:r>
              <a:rPr lang="ko-KR" altLang="en-US" sz="2200" dirty="0" smtClean="0"/>
              <a:t>사용자로부터 </a:t>
            </a:r>
            <a:r>
              <a:rPr lang="ko-KR" altLang="en-US" sz="2200" dirty="0"/>
              <a:t>현재 거주하는 곳의 정보를 넘겨받는다</a:t>
            </a:r>
            <a:r>
              <a:rPr lang="en-US" altLang="ko-KR" sz="2200" dirty="0" smtClean="0"/>
              <a:t>.</a:t>
            </a:r>
          </a:p>
          <a:p>
            <a:pPr marL="457200" indent="-457200">
              <a:buAutoNum type="arabicPeriod"/>
            </a:pPr>
            <a:r>
              <a:rPr lang="ko-KR" altLang="en-US" sz="2200" dirty="0" smtClean="0"/>
              <a:t>받은 </a:t>
            </a:r>
            <a:r>
              <a:rPr lang="ko-KR" altLang="en-US" sz="2200" dirty="0"/>
              <a:t>정보를 토대로 가상 공간을 생성한다</a:t>
            </a:r>
            <a:r>
              <a:rPr lang="en-US" altLang="ko-KR" sz="2200" dirty="0" smtClean="0"/>
              <a:t>.</a:t>
            </a:r>
          </a:p>
          <a:p>
            <a:pPr marL="457200" indent="-457200">
              <a:buAutoNum type="arabicPeriod"/>
            </a:pPr>
            <a:r>
              <a:rPr lang="ko-KR" altLang="en-US" sz="2200" dirty="0" smtClean="0"/>
              <a:t>사용자로부터 </a:t>
            </a:r>
            <a:r>
              <a:rPr lang="ko-KR" altLang="en-US" sz="2200" dirty="0"/>
              <a:t>원하는 브랜드와 가구종류 정보를 넘겨받는다</a:t>
            </a:r>
            <a:r>
              <a:rPr lang="en-US" altLang="ko-KR" sz="2200" dirty="0" smtClean="0"/>
              <a:t>.</a:t>
            </a:r>
          </a:p>
          <a:p>
            <a:pPr marL="457200" indent="-457200">
              <a:buAutoNum type="arabicPeriod"/>
            </a:pPr>
            <a:r>
              <a:rPr lang="ko-KR" altLang="en-US" sz="2200" dirty="0" smtClean="0"/>
              <a:t>받은 </a:t>
            </a:r>
            <a:r>
              <a:rPr lang="ko-KR" altLang="en-US" sz="2200" dirty="0"/>
              <a:t>정보로 목록을 보여주고 선택하게 한다</a:t>
            </a:r>
            <a:r>
              <a:rPr lang="en-US" altLang="ko-KR" sz="2200" dirty="0" smtClean="0"/>
              <a:t>.</a:t>
            </a:r>
          </a:p>
          <a:p>
            <a:pPr marL="457200" indent="-457200">
              <a:buAutoNum type="arabicPeriod"/>
            </a:pPr>
            <a:r>
              <a:rPr lang="ko-KR" altLang="en-US" sz="2200" dirty="0" smtClean="0"/>
              <a:t>사용자는 </a:t>
            </a:r>
            <a:r>
              <a:rPr lang="ko-KR" altLang="en-US" sz="2200" dirty="0"/>
              <a:t>선택한 가구를 원하는 위치에 배치한다</a:t>
            </a:r>
            <a:r>
              <a:rPr lang="en-US" altLang="ko-KR" sz="2200" dirty="0" smtClean="0"/>
              <a:t>.</a:t>
            </a:r>
          </a:p>
          <a:p>
            <a:pPr marL="457200" indent="-457200">
              <a:buAutoNum type="arabicPeriod"/>
            </a:pPr>
            <a:r>
              <a:rPr lang="ko-KR" altLang="en-US" sz="2200" dirty="0" smtClean="0"/>
              <a:t>배치된 </a:t>
            </a:r>
            <a:r>
              <a:rPr lang="ko-KR" altLang="en-US" sz="2200" dirty="0"/>
              <a:t>가구의 위치정보를 토대로 </a:t>
            </a:r>
            <a:r>
              <a:rPr lang="ko-KR" altLang="en-US" sz="2200" dirty="0" err="1"/>
              <a:t>렌더링</a:t>
            </a:r>
            <a:r>
              <a:rPr lang="ko-KR" altLang="en-US" sz="2200" dirty="0"/>
              <a:t> 한다</a:t>
            </a:r>
            <a:r>
              <a:rPr lang="en-US" altLang="ko-KR" sz="2200" dirty="0" smtClean="0"/>
              <a:t>.</a:t>
            </a:r>
          </a:p>
          <a:p>
            <a:pPr marL="457200" indent="-457200">
              <a:buAutoNum type="arabicPeriod"/>
            </a:pPr>
            <a:r>
              <a:rPr lang="ko-KR" altLang="en-US" sz="2200" dirty="0" err="1" smtClean="0"/>
              <a:t>렌더링</a:t>
            </a:r>
            <a:r>
              <a:rPr lang="ko-KR" altLang="en-US" sz="2200" dirty="0" smtClean="0"/>
              <a:t> </a:t>
            </a:r>
            <a:r>
              <a:rPr lang="ko-KR" altLang="en-US" sz="2200" dirty="0"/>
              <a:t>된 </a:t>
            </a:r>
            <a:r>
              <a:rPr lang="en-US" altLang="ko-KR" sz="2200" dirty="0"/>
              <a:t>3D</a:t>
            </a:r>
            <a:r>
              <a:rPr lang="ko-KR" altLang="en-US" sz="2200" dirty="0"/>
              <a:t>영상을 </a:t>
            </a:r>
            <a:r>
              <a:rPr lang="ko-KR" altLang="en-US" sz="2200" dirty="0" err="1"/>
              <a:t>모바일로</a:t>
            </a:r>
            <a:r>
              <a:rPr lang="ko-KR" altLang="en-US" sz="2200" dirty="0"/>
              <a:t> 전송해 </a:t>
            </a:r>
            <a:r>
              <a:rPr lang="en-US" altLang="ko-KR" sz="2200" dirty="0"/>
              <a:t>VR</a:t>
            </a:r>
            <a:r>
              <a:rPr lang="ko-KR" altLang="en-US" sz="2200" dirty="0"/>
              <a:t>기기와 연동시킨다</a:t>
            </a:r>
            <a:r>
              <a:rPr lang="en-US" altLang="ko-KR" sz="2200" dirty="0" smtClean="0"/>
              <a:t>.</a:t>
            </a:r>
          </a:p>
          <a:p>
            <a:pPr marL="457200" indent="-457200">
              <a:buAutoNum type="arabicPeriod"/>
            </a:pPr>
            <a:r>
              <a:rPr lang="ko-KR" altLang="en-US" sz="2200" dirty="0" smtClean="0"/>
              <a:t>사용자는 </a:t>
            </a:r>
            <a:r>
              <a:rPr lang="ko-KR" altLang="en-US" sz="2200" dirty="0"/>
              <a:t>연동된 </a:t>
            </a:r>
            <a:r>
              <a:rPr lang="en-US" altLang="ko-KR" sz="2200" dirty="0"/>
              <a:t>VR</a:t>
            </a:r>
            <a:r>
              <a:rPr lang="ko-KR" altLang="en-US" sz="2200" dirty="0"/>
              <a:t>기기를 착용하고 빈 공간을 움직이며 체험한다</a:t>
            </a:r>
            <a:r>
              <a:rPr lang="en-US" altLang="ko-KR" sz="2200" dirty="0"/>
              <a:t>.</a:t>
            </a:r>
            <a:endParaRPr lang="ko-KR" altLang="en-US" sz="2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86B7F59-5E46-4F1C-9F29-A713A5576644}" type="slidenum">
              <a:rPr lang="ko-KR" altLang="en-US" smtClean="0"/>
              <a:pPr>
                <a:defRPr/>
              </a:pPr>
              <a:t>26</a:t>
            </a:fld>
            <a:endParaRPr lang="en-US" altLang="ko-KR"/>
          </a:p>
        </p:txBody>
      </p:sp>
    </p:spTree>
    <p:extLst>
      <p:ext uri="{BB962C8B-B14F-4D97-AF65-F5344CB8AC3E}">
        <p14:creationId xmlns="" xmlns:p14="http://schemas.microsoft.com/office/powerpoint/2010/main" val="1047033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업무 분담</a:t>
            </a:r>
          </a:p>
        </p:txBody>
      </p:sp>
      <p:sp>
        <p:nvSpPr>
          <p:cNvPr id="18435" name="내용 개체 틀 2"/>
          <p:cNvSpPr>
            <a:spLocks noGrp="1"/>
          </p:cNvSpPr>
          <p:nvPr>
            <p:ph idx="1"/>
          </p:nvPr>
        </p:nvSpPr>
        <p:spPr>
          <a:xfrm>
            <a:off x="500063" y="1428750"/>
            <a:ext cx="8229600" cy="4716463"/>
          </a:xfrm>
        </p:spPr>
        <p:txBody>
          <a:bodyPr/>
          <a:lstStyle/>
          <a:p>
            <a:r>
              <a:rPr lang="ko-KR" altLang="en-US" smtClean="0"/>
              <a:t>팀원 별로 담당 업무</a:t>
            </a:r>
            <a:endParaRPr lang="en-US" altLang="ko-KR" smtClean="0"/>
          </a:p>
          <a:p>
            <a:pPr>
              <a:buFont typeface="Wingdings" panose="05000000000000000000" pitchFamily="2" charset="2"/>
              <a:buNone/>
            </a:pPr>
            <a:r>
              <a:rPr lang="en-US" altLang="ko-KR" smtClean="0"/>
              <a:t>	</a:t>
            </a:r>
            <a:endParaRPr lang="ko-KR" altLang="en-US" smtClean="0"/>
          </a:p>
        </p:txBody>
      </p:sp>
      <p:graphicFrame>
        <p:nvGraphicFramePr>
          <p:cNvPr id="4" name="Group 37"/>
          <p:cNvGraphicFramePr>
            <a:graphicFrameLocks/>
          </p:cNvGraphicFramePr>
          <p:nvPr/>
        </p:nvGraphicFramePr>
        <p:xfrm>
          <a:off x="1654175" y="2276475"/>
          <a:ext cx="6000750" cy="4176781"/>
        </p:xfrm>
        <a:graphic>
          <a:graphicData uri="http://schemas.openxmlformats.org/drawingml/2006/table">
            <a:tbl>
              <a:tblPr/>
              <a:tblGrid>
                <a:gridCol w="2000250"/>
                <a:gridCol w="2000250"/>
                <a:gridCol w="2000250"/>
              </a:tblGrid>
              <a:tr h="591861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김건우</a:t>
                      </a:r>
                    </a:p>
                  </a:txBody>
                  <a:tcPr marL="94282" marR="94282" marT="49004" marB="49004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김형민</a:t>
                      </a:r>
                    </a:p>
                  </a:txBody>
                  <a:tcPr marL="94282" marR="94282" marT="49004" marB="49004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이수민</a:t>
                      </a:r>
                    </a:p>
                  </a:txBody>
                  <a:tcPr marL="94282" marR="94282" marT="49004" marB="49004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84852"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en-US" altLang="ko-KR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App</a:t>
                      </a: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과 프로그램 연동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Android App </a:t>
                      </a: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구현</a:t>
                      </a: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VR </a:t>
                      </a: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기기 관련 자료    수집</a:t>
                      </a: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VR </a:t>
                      </a: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관련 오픈  소스  조사</a:t>
                      </a: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 marL="94282" marR="94282" marT="49004" marB="490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모델링 관련 자료 </a:t>
                      </a: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수집</a:t>
                      </a: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en-US" altLang="ko-KR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2D &lt;-&gt; 3D </a:t>
                      </a: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모델링        구현</a:t>
                      </a: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  <a:defRPr/>
                      </a:pP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기본적인 프로그램    구현</a:t>
                      </a: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  <a:defRPr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 marL="94282" marR="94282" marT="49004" marB="490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</a:t>
                      </a:r>
                      <a:r>
                        <a:rPr kumimoji="1" lang="en-US" altLang="ko-KR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DB </a:t>
                      </a: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구축</a:t>
                      </a: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프로그램과 </a:t>
                      </a:r>
                      <a:r>
                        <a:rPr kumimoji="1" lang="en-US" altLang="ko-KR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DB </a:t>
                      </a: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연동</a:t>
                      </a: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기본적인 프로그램    구현</a:t>
                      </a: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  <a:defRPr/>
                      </a:pPr>
                      <a:r>
                        <a:rPr kumimoji="1" lang="en-US" altLang="ko-KR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 Android </a:t>
                      </a:r>
                      <a:r>
                        <a:rPr kumimoji="1" lang="ko-KR" altLang="en-US" sz="1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굴림" pitchFamily="50" charset="-127"/>
                          <a:ea typeface="굴림" pitchFamily="50" charset="-127"/>
                        </a:rPr>
                        <a:t>관련 오픈  소스 조사</a:t>
                      </a: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Char char="v"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  <a:p>
                      <a:pPr marL="0" marR="0" lvl="0" indent="0" algn="l" defTabSz="958850" rtl="0" eaLnBrk="1" fontAlgn="base" latinLnBrk="1" hangingPunct="1">
                        <a:lnSpc>
                          <a:spcPct val="12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ko-KR" altLang="en-US" sz="13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 marL="94282" marR="94282" marT="49004" marB="49004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450" name="슬라이드 번호 개체 틀 4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9A6C90D5-D64A-468B-9686-57D8A3BC53B5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27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종합설계 수행일정</a:t>
            </a:r>
          </a:p>
        </p:txBody>
      </p:sp>
      <p:sp>
        <p:nvSpPr>
          <p:cNvPr id="19459" name="내용 개체 틀 2"/>
          <p:cNvSpPr>
            <a:spLocks noGrp="1"/>
          </p:cNvSpPr>
          <p:nvPr>
            <p:ph idx="1"/>
          </p:nvPr>
        </p:nvSpPr>
        <p:spPr>
          <a:xfrm>
            <a:off x="395288" y="1412875"/>
            <a:ext cx="8334375" cy="4962525"/>
          </a:xfrm>
        </p:spPr>
        <p:txBody>
          <a:bodyPr/>
          <a:lstStyle/>
          <a:p>
            <a:r>
              <a:rPr lang="ko-KR" altLang="en-US" smtClean="0"/>
              <a:t>시스템 개발 일정</a:t>
            </a:r>
          </a:p>
        </p:txBody>
      </p:sp>
      <p:sp>
        <p:nvSpPr>
          <p:cNvPr id="19460" name="슬라이드 번호 개체 틀 4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518D17A3-EA70-48C9-BD6A-8694CCC7C6AD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28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6390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28575" cap="flat" cmpd="sng" algn="ctr">
            <a:noFill/>
            <a:prstDash val="solid"/>
            <a:miter lim="800000"/>
            <a:headEnd/>
            <a:tailEnd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 anchor="ctr">
            <a:spAutoFit/>
          </a:bodyPr>
          <a:lstStyle/>
          <a:p>
            <a:pPr>
              <a:defRPr/>
            </a:pPr>
            <a:endParaRPr lang="ko-KR" altLang="ko-KR"/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642938" y="1928813"/>
          <a:ext cx="7786686" cy="4394197"/>
        </p:xfrm>
        <a:graphic>
          <a:graphicData uri="http://schemas.openxmlformats.org/drawingml/2006/table">
            <a:tbl>
              <a:tblPr/>
              <a:tblGrid>
                <a:gridCol w="1776131"/>
                <a:gridCol w="1776131"/>
                <a:gridCol w="529303"/>
                <a:gridCol w="529303"/>
                <a:gridCol w="529303"/>
                <a:gridCol w="529303"/>
                <a:gridCol w="529303"/>
                <a:gridCol w="529303"/>
                <a:gridCol w="529303"/>
                <a:gridCol w="529303"/>
              </a:tblGrid>
              <a:tr h="292705">
                <a:tc rowSpan="2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추진일정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추진사항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12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1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2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3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4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5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6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7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</a:tr>
              <a:tr h="1376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제안서 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제출</a:t>
                      </a: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6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6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자료수집 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및 </a:t>
                      </a:r>
                      <a:r>
                        <a:rPr lang="ko-KR" altLang="en-US" sz="1100" b="1" kern="0" spc="0" dirty="0" err="1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스터디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설계 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발표</a:t>
                      </a: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프로그램 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및 </a:t>
                      </a:r>
                      <a:r>
                        <a:rPr lang="ko-KR" altLang="en-US" sz="1100" b="1" kern="0" spc="0" dirty="0" err="1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앱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구현</a:t>
                      </a: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초기버전 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시스템 완성</a:t>
                      </a: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통합 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테스트 및 보완</a:t>
                      </a: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 최종 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latin typeface="맑은 고딕" pitchFamily="50" charset="-127"/>
                          <a:ea typeface="맑은 고딕" pitchFamily="50" charset="-127"/>
                        </a:rPr>
                        <a:t>보고서 발표 및 시연</a:t>
                      </a: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939393"/>
                    </a:solidFill>
                  </a:tcPr>
                </a:tc>
              </a:tr>
              <a:tr h="204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700" kern="0" spc="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12216" marR="12216" marT="12218" marB="1221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610" name="Rectangle 22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28575" cap="flat" cmpd="sng" algn="ctr">
            <a:noFill/>
            <a:prstDash val="solid"/>
            <a:miter lim="800000"/>
            <a:headEnd/>
            <a:tailEnd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wrap="none" anchor="ctr">
            <a:spAutoFit/>
          </a:bodyPr>
          <a:lstStyle/>
          <a:p>
            <a:pPr>
              <a:defRPr/>
            </a:pPr>
            <a:endParaRPr lang="ko-KR" altLang="ko-KR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GitHub</a:t>
            </a:r>
            <a:endParaRPr lang="ko-KR" altLang="en-US" smtClean="0"/>
          </a:p>
        </p:txBody>
      </p:sp>
      <p:sp>
        <p:nvSpPr>
          <p:cNvPr id="17411" name="내용 개체 틀 2"/>
          <p:cNvSpPr>
            <a:spLocks noGrp="1"/>
          </p:cNvSpPr>
          <p:nvPr>
            <p:ph idx="1"/>
          </p:nvPr>
        </p:nvSpPr>
        <p:spPr>
          <a:xfrm>
            <a:off x="500063" y="1125538"/>
            <a:ext cx="8229600" cy="5019675"/>
          </a:xfrm>
        </p:spPr>
        <p:txBody>
          <a:bodyPr/>
          <a:lstStyle/>
          <a:p>
            <a:pPr>
              <a:defRPr/>
            </a:pPr>
            <a:r>
              <a:rPr lang="en-US" altLang="ko-KR" dirty="0" smtClean="0">
                <a:solidFill>
                  <a:srgbClr val="0000FF"/>
                </a:solidFill>
                <a:hlinkClick r:id="rId2"/>
              </a:rPr>
              <a:t>https://github.com/rune8244/KPUProject.git</a:t>
            </a:r>
            <a:endParaRPr lang="en-US" altLang="ko-KR" dirty="0" smtClean="0">
              <a:solidFill>
                <a:srgbClr val="0000FF"/>
              </a:solidFill>
            </a:endParaRPr>
          </a:p>
          <a:p>
            <a:pPr>
              <a:defRPr/>
            </a:pPr>
            <a:r>
              <a:rPr lang="en-US" altLang="ko-KR" dirty="0" smtClean="0">
                <a:solidFill>
                  <a:srgbClr val="0000FF"/>
                </a:solidFill>
              </a:rPr>
              <a:t>ID </a:t>
            </a:r>
            <a:r>
              <a:rPr lang="ko-KR" altLang="en-US" dirty="0" smtClean="0">
                <a:solidFill>
                  <a:srgbClr val="0000FF"/>
                </a:solidFill>
              </a:rPr>
              <a:t>이수민 </a:t>
            </a:r>
            <a:r>
              <a:rPr lang="en-US" altLang="ko-KR" dirty="0" smtClean="0">
                <a:solidFill>
                  <a:srgbClr val="0000FF"/>
                </a:solidFill>
              </a:rPr>
              <a:t>: rune8244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ko-KR" dirty="0">
                <a:solidFill>
                  <a:srgbClr val="0000FF"/>
                </a:solidFill>
              </a:rPr>
              <a:t> </a:t>
            </a:r>
            <a:r>
              <a:rPr lang="en-US" altLang="ko-KR" dirty="0" smtClean="0">
                <a:solidFill>
                  <a:srgbClr val="0000FF"/>
                </a:solidFill>
              </a:rPr>
              <a:t>      </a:t>
            </a:r>
            <a:r>
              <a:rPr lang="ko-KR" altLang="en-US" dirty="0" smtClean="0">
                <a:solidFill>
                  <a:srgbClr val="0000FF"/>
                </a:solidFill>
              </a:rPr>
              <a:t>김형민 </a:t>
            </a:r>
            <a:r>
              <a:rPr lang="en-US" altLang="ko-KR" dirty="0" smtClean="0">
                <a:solidFill>
                  <a:srgbClr val="0000FF"/>
                </a:solidFill>
              </a:rPr>
              <a:t>: kim774084@naver.com/</a:t>
            </a:r>
            <a:r>
              <a:rPr lang="en-US" altLang="ko-KR" dirty="0" err="1" smtClean="0">
                <a:solidFill>
                  <a:srgbClr val="0000FF"/>
                </a:solidFill>
              </a:rPr>
              <a:t>Absolion</a:t>
            </a:r>
            <a:endParaRPr lang="en-US" altLang="ko-KR" dirty="0" smtClean="0">
              <a:solidFill>
                <a:srgbClr val="0000FF"/>
              </a:solidFill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altLang="ko-KR" dirty="0" smtClean="0">
                <a:solidFill>
                  <a:srgbClr val="0000FF"/>
                </a:solidFill>
              </a:rPr>
              <a:t>       </a:t>
            </a:r>
            <a:r>
              <a:rPr lang="ko-KR" altLang="en-US" dirty="0" smtClean="0">
                <a:solidFill>
                  <a:srgbClr val="0000FF"/>
                </a:solidFill>
              </a:rPr>
              <a:t>김건우 </a:t>
            </a:r>
            <a:r>
              <a:rPr lang="en-US" altLang="ko-KR" dirty="0" smtClean="0">
                <a:solidFill>
                  <a:srgbClr val="0000FF"/>
                </a:solidFill>
              </a:rPr>
              <a:t>: kgw3132@gmail.com</a:t>
            </a:r>
            <a:endParaRPr lang="ko-KR" altLang="en-US" dirty="0" smtClean="0">
              <a:solidFill>
                <a:srgbClr val="0000FF"/>
              </a:solidFill>
            </a:endParaRPr>
          </a:p>
        </p:txBody>
      </p:sp>
      <p:sp>
        <p:nvSpPr>
          <p:cNvPr id="20484" name="슬라이드 번호 개체 틀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05AA7F7F-618D-43DE-A270-E2C0B8A6C297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29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20485" name="그림 6" descr="Github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63" y="2997200"/>
            <a:ext cx="8143875" cy="321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지적 사항 및 답변</a:t>
            </a:r>
          </a:p>
        </p:txBody>
      </p:sp>
      <p:sp>
        <p:nvSpPr>
          <p:cNvPr id="9219" name="내용 개체 틀 2"/>
          <p:cNvSpPr>
            <a:spLocks noGrp="1"/>
          </p:cNvSpPr>
          <p:nvPr>
            <p:ph idx="1"/>
          </p:nvPr>
        </p:nvSpPr>
        <p:spPr>
          <a:xfrm>
            <a:off x="500063" y="1036638"/>
            <a:ext cx="8229600" cy="5392737"/>
          </a:xfrm>
        </p:spPr>
        <p:txBody>
          <a:bodyPr/>
          <a:lstStyle/>
          <a:p>
            <a:r>
              <a:rPr lang="ko-KR" altLang="en-US" sz="2800" dirty="0" smtClean="0"/>
              <a:t>지적 사항</a:t>
            </a:r>
            <a:endParaRPr lang="en-US" altLang="ko-KR" sz="2800" dirty="0" smtClean="0"/>
          </a:p>
          <a:p>
            <a:endParaRPr lang="en-US" altLang="ko-KR" dirty="0" smtClean="0"/>
          </a:p>
          <a:p>
            <a:pPr lvl="1"/>
            <a:r>
              <a:rPr lang="ko-KR" altLang="en-US" sz="2400" dirty="0" smtClean="0"/>
              <a:t>설계 내용이 구체적이지 못함</a:t>
            </a:r>
            <a:r>
              <a:rPr lang="en-US" altLang="ko-KR" sz="2400" dirty="0" smtClean="0"/>
              <a:t>/ </a:t>
            </a:r>
            <a:r>
              <a:rPr lang="ko-KR" altLang="en-US" sz="2400" dirty="0" smtClean="0"/>
              <a:t>상세 설계 부족</a:t>
            </a:r>
            <a:endParaRPr lang="en-US" altLang="ko-KR" sz="2400" dirty="0" smtClean="0"/>
          </a:p>
          <a:p>
            <a:pPr lvl="1">
              <a:buNone/>
            </a:pPr>
            <a:endParaRPr lang="en-US" altLang="ko-KR" sz="2400" dirty="0" smtClean="0"/>
          </a:p>
          <a:p>
            <a:r>
              <a:rPr lang="ko-KR" altLang="en-US" sz="2800" dirty="0" smtClean="0"/>
              <a:t>지적 사항 답변</a:t>
            </a:r>
            <a:endParaRPr lang="en-US" altLang="ko-KR" sz="2800" dirty="0" smtClean="0"/>
          </a:p>
          <a:p>
            <a:endParaRPr lang="en-US" altLang="ko-KR" sz="2800" dirty="0" smtClean="0"/>
          </a:p>
          <a:p>
            <a:pPr lvl="1"/>
            <a:r>
              <a:rPr lang="ko-KR" altLang="en-US" sz="2400" dirty="0" smtClean="0"/>
              <a:t>각 데이터 베이스에 대한 데이터 내용 및 동작 알고리즘 추가</a:t>
            </a:r>
            <a:endParaRPr lang="en-US" altLang="ko-KR" sz="2400" dirty="0" smtClean="0"/>
          </a:p>
          <a:p>
            <a:pPr lvl="1"/>
            <a:endParaRPr lang="en-US" altLang="ko-KR" sz="2400" dirty="0" smtClean="0"/>
          </a:p>
          <a:p>
            <a:pPr lvl="1"/>
            <a:r>
              <a:rPr lang="ko-KR" altLang="en-US" sz="2400" dirty="0" smtClean="0"/>
              <a:t>기기 간 데이터를 송 수신하는 통신 알고리즘 추가</a:t>
            </a:r>
            <a:r>
              <a:rPr lang="en-US" altLang="ko-KR" sz="2400" dirty="0" smtClean="0"/>
              <a:t>    </a:t>
            </a:r>
          </a:p>
        </p:txBody>
      </p:sp>
      <p:sp>
        <p:nvSpPr>
          <p:cNvPr id="9220" name="슬라이드 번호 개체 틀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D6358929-536B-47E3-A528-7B073DF9C725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필요기술 및 참고 문헌</a:t>
            </a:r>
          </a:p>
        </p:txBody>
      </p:sp>
      <p:sp>
        <p:nvSpPr>
          <p:cNvPr id="21507" name="내용 개체 틀 2"/>
          <p:cNvSpPr>
            <a:spLocks noGrp="1"/>
          </p:cNvSpPr>
          <p:nvPr>
            <p:ph idx="1"/>
          </p:nvPr>
        </p:nvSpPr>
        <p:spPr>
          <a:xfrm>
            <a:off x="500063" y="1428750"/>
            <a:ext cx="8229600" cy="4716463"/>
          </a:xfrm>
        </p:spPr>
        <p:txBody>
          <a:bodyPr/>
          <a:lstStyle/>
          <a:p>
            <a:r>
              <a:rPr lang="en-US" altLang="ko-KR" sz="1800" dirty="0" smtClean="0"/>
              <a:t>Eclipse </a:t>
            </a:r>
            <a:r>
              <a:rPr lang="ko-KR" altLang="en-US" sz="1800" dirty="0" smtClean="0"/>
              <a:t>버전</a:t>
            </a:r>
            <a:endParaRPr lang="en-US" altLang="ko-KR" sz="1800" dirty="0" smtClean="0"/>
          </a:p>
          <a:p>
            <a:pPr>
              <a:buFont typeface="Wingdings" panose="05000000000000000000" pitchFamily="2" charset="2"/>
              <a:buNone/>
            </a:pPr>
            <a:r>
              <a:rPr lang="en-US" altLang="ko-KR" sz="1400" dirty="0" smtClean="0"/>
              <a:t>http://www.eclipse.org/downloads/packages/eclipse-ide-java-ee-developers/neon1a </a:t>
            </a:r>
          </a:p>
          <a:p>
            <a:pPr>
              <a:buFont typeface="Wingdings" panose="05000000000000000000" pitchFamily="2" charset="2"/>
              <a:buNone/>
            </a:pPr>
            <a:endParaRPr lang="en-US" altLang="ko-KR" sz="1400" dirty="0" smtClean="0"/>
          </a:p>
          <a:p>
            <a:r>
              <a:rPr lang="en-US" altLang="ko-KR" sz="1800" dirty="0" smtClean="0"/>
              <a:t>Android Studio </a:t>
            </a:r>
            <a:r>
              <a:rPr lang="ko-KR" altLang="en-US" sz="1800" dirty="0" smtClean="0"/>
              <a:t>버전</a:t>
            </a:r>
            <a:endParaRPr lang="en-US" altLang="ko-KR" sz="1800" dirty="0" smtClean="0"/>
          </a:p>
          <a:p>
            <a:pPr>
              <a:buFont typeface="Wingdings" panose="05000000000000000000" pitchFamily="2" charset="2"/>
              <a:buNone/>
            </a:pPr>
            <a:r>
              <a:rPr lang="en-US" altLang="ko-KR" sz="1400" dirty="0" smtClean="0"/>
              <a:t>https://developer.android.com/studio/index.html</a:t>
            </a:r>
          </a:p>
          <a:p>
            <a:pPr>
              <a:buFont typeface="Wingdings" panose="05000000000000000000" pitchFamily="2" charset="2"/>
              <a:buNone/>
            </a:pPr>
            <a:endParaRPr lang="en-US" altLang="ko-KR" sz="1400" dirty="0" smtClean="0"/>
          </a:p>
          <a:p>
            <a:r>
              <a:rPr lang="en-US" altLang="ko-KR" sz="1800" dirty="0" smtClean="0"/>
              <a:t>Java </a:t>
            </a:r>
            <a:r>
              <a:rPr lang="ko-KR" altLang="en-US" sz="1800" dirty="0" smtClean="0"/>
              <a:t>버전</a:t>
            </a:r>
            <a:endParaRPr lang="en-US" altLang="ko-KR" sz="1800" dirty="0" smtClean="0"/>
          </a:p>
          <a:p>
            <a:pPr>
              <a:buFont typeface="Wingdings" panose="05000000000000000000" pitchFamily="2" charset="2"/>
              <a:buNone/>
            </a:pPr>
            <a:r>
              <a:rPr lang="en-US" altLang="ko-KR" sz="1400" dirty="0" smtClean="0"/>
              <a:t>http://www.oracle.com/technetwork/java/javase/downloads/jdk8-downloads-2133151.html</a:t>
            </a:r>
          </a:p>
          <a:p>
            <a:pPr>
              <a:buFont typeface="Wingdings" panose="05000000000000000000" pitchFamily="2" charset="2"/>
              <a:buNone/>
            </a:pPr>
            <a:endParaRPr lang="en-US" altLang="ko-KR" dirty="0" smtClean="0"/>
          </a:p>
        </p:txBody>
      </p:sp>
      <p:sp>
        <p:nvSpPr>
          <p:cNvPr id="21508" name="슬라이드 번호 개체 틀 4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BDDD6C8D-3242-4C44-AC64-7F8170DAA9E7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30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종합설계 개요</a:t>
            </a:r>
          </a:p>
        </p:txBody>
      </p:sp>
      <p:sp>
        <p:nvSpPr>
          <p:cNvPr id="9219" name="내용 개체 틀 2"/>
          <p:cNvSpPr>
            <a:spLocks noGrp="1"/>
          </p:cNvSpPr>
          <p:nvPr>
            <p:ph idx="1"/>
          </p:nvPr>
        </p:nvSpPr>
        <p:spPr>
          <a:xfrm>
            <a:off x="500063" y="1036638"/>
            <a:ext cx="8229600" cy="5392737"/>
          </a:xfrm>
        </p:spPr>
        <p:txBody>
          <a:bodyPr/>
          <a:lstStyle/>
          <a:p>
            <a:r>
              <a:rPr lang="ko-KR" altLang="en-US" dirty="0" smtClean="0"/>
              <a:t>연구 개발 배경</a:t>
            </a:r>
            <a:endParaRPr lang="en-US" altLang="ko-KR" dirty="0" smtClean="0"/>
          </a:p>
          <a:p>
            <a:pPr lvl="1" latinLnBrk="1"/>
            <a:r>
              <a:rPr lang="ko-KR" altLang="en-US" dirty="0" smtClean="0"/>
              <a:t>건설회사 측은 모델하우스 건설하는 데 있어 많은 비용과 공간이 필요</a:t>
            </a:r>
            <a:endParaRPr lang="en-US" altLang="ko-KR" dirty="0" smtClean="0"/>
          </a:p>
          <a:p>
            <a:pPr lvl="1" latinLnBrk="1"/>
            <a:r>
              <a:rPr lang="ko-KR" altLang="en-US" dirty="0" smtClean="0"/>
              <a:t>고객입장에서는 </a:t>
            </a:r>
            <a:r>
              <a:rPr lang="en-US" altLang="ko-KR" dirty="0" smtClean="0"/>
              <a:t>VR</a:t>
            </a:r>
            <a:r>
              <a:rPr lang="ko-KR" altLang="en-US" dirty="0" smtClean="0"/>
              <a:t>기기를 통해 본인이 선호하는 디자인을 미리 체험가능</a:t>
            </a:r>
            <a:endParaRPr lang="en-US" altLang="ko-KR" dirty="0" smtClean="0"/>
          </a:p>
          <a:p>
            <a:r>
              <a:rPr lang="ko-KR" altLang="en-US" dirty="0" smtClean="0"/>
              <a:t>연구 개발 목표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가구 관련 데이터베이스 구축 및 유지보수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준비된 </a:t>
            </a:r>
            <a:r>
              <a:rPr lang="en-US" altLang="ko-KR" dirty="0" smtClean="0"/>
              <a:t>2D, 3D </a:t>
            </a:r>
            <a:r>
              <a:rPr lang="ko-KR" altLang="en-US" dirty="0" smtClean="0"/>
              <a:t>파일을 바탕으로 오브젝트 배치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사용자의 편의에 맞는 인터페이스 개발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모델링 된 정보를 바탕으로 </a:t>
            </a:r>
            <a:r>
              <a:rPr lang="en-US" altLang="ko-KR" dirty="0" smtClean="0"/>
              <a:t>VR </a:t>
            </a:r>
            <a:r>
              <a:rPr lang="ko-KR" altLang="en-US" dirty="0" smtClean="0"/>
              <a:t>기기에 연동 및 출력</a:t>
            </a:r>
            <a:endParaRPr lang="en-US" altLang="ko-KR" dirty="0" smtClean="0"/>
          </a:p>
          <a:p>
            <a:r>
              <a:rPr lang="ko-KR" altLang="en-US" dirty="0" smtClean="0"/>
              <a:t>연구 개발 효과</a:t>
            </a:r>
          </a:p>
          <a:p>
            <a:pPr lvl="1"/>
            <a:r>
              <a:rPr lang="ko-KR" altLang="en-US" dirty="0" smtClean="0"/>
              <a:t>건설회사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모델하우스 건설 비용 절감 및 공간 절약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고객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직접적인 구매 및 배치 노동력의 절감</a:t>
            </a:r>
            <a:r>
              <a:rPr lang="en-US" altLang="ko-KR" dirty="0" smtClean="0"/>
              <a:t>, </a:t>
            </a:r>
            <a:r>
              <a:rPr lang="ko-KR" altLang="en-US" dirty="0" smtClean="0"/>
              <a:t>미리 선호하는 디자인 경험 가능</a:t>
            </a:r>
            <a:endParaRPr lang="en-US" altLang="ko-KR" dirty="0" smtClean="0"/>
          </a:p>
        </p:txBody>
      </p:sp>
      <p:sp>
        <p:nvSpPr>
          <p:cNvPr id="9220" name="슬라이드 번호 개체 틀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D6358929-536B-47E3-A528-7B073DF9C725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4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관련 연구 및 사례</a:t>
            </a:r>
          </a:p>
        </p:txBody>
      </p:sp>
      <p:sp>
        <p:nvSpPr>
          <p:cNvPr id="10243" name="내용 개체 틀 2"/>
          <p:cNvSpPr>
            <a:spLocks noGrp="1"/>
          </p:cNvSpPr>
          <p:nvPr>
            <p:ph idx="1"/>
          </p:nvPr>
        </p:nvSpPr>
        <p:spPr>
          <a:xfrm>
            <a:off x="500063" y="1428750"/>
            <a:ext cx="8229600" cy="4716463"/>
          </a:xfrm>
        </p:spPr>
        <p:txBody>
          <a:bodyPr/>
          <a:lstStyle/>
          <a:p>
            <a:r>
              <a:rPr lang="en-US" altLang="ko-KR" smtClean="0"/>
              <a:t>SweetHome3D</a:t>
            </a:r>
            <a:r>
              <a:rPr lang="ko-KR" altLang="en-US" smtClean="0"/>
              <a:t>를 활용한 공간 배치 및 </a:t>
            </a:r>
            <a:r>
              <a:rPr lang="en-US" altLang="ko-KR" smtClean="0"/>
              <a:t>3D </a:t>
            </a:r>
            <a:r>
              <a:rPr lang="ko-KR" altLang="en-US" smtClean="0"/>
              <a:t>렌더링</a:t>
            </a:r>
          </a:p>
        </p:txBody>
      </p:sp>
      <p:sp>
        <p:nvSpPr>
          <p:cNvPr id="10244" name="슬라이드 번호 개체 틀 2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B5C70A68-CB7B-436B-A9ED-FE41F59F9677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5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10245" name="그림 22" descr="sweethome3d(1)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" y="1928813"/>
            <a:ext cx="7385050" cy="400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관련 연구 및 사례</a:t>
            </a:r>
          </a:p>
        </p:txBody>
      </p:sp>
      <p:sp>
        <p:nvSpPr>
          <p:cNvPr id="11267" name="내용 개체 틀 2"/>
          <p:cNvSpPr>
            <a:spLocks noGrp="1"/>
          </p:cNvSpPr>
          <p:nvPr>
            <p:ph idx="1"/>
          </p:nvPr>
        </p:nvSpPr>
        <p:spPr>
          <a:xfrm>
            <a:off x="500063" y="1428750"/>
            <a:ext cx="8229600" cy="4716463"/>
          </a:xfrm>
        </p:spPr>
        <p:txBody>
          <a:bodyPr/>
          <a:lstStyle/>
          <a:p>
            <a:r>
              <a:rPr lang="en-US" altLang="ko-KR" smtClean="0"/>
              <a:t>FloorPlanner Demo</a:t>
            </a:r>
            <a:endParaRPr lang="ko-KR" altLang="en-US" smtClean="0"/>
          </a:p>
        </p:txBody>
      </p:sp>
      <p:sp>
        <p:nvSpPr>
          <p:cNvPr id="11268" name="슬라이드 번호 개체 틀 2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FA243A64-889C-4D91-90EB-F69BE55B6BC8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6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23" name="FloorPlanner Demo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88" y="1928813"/>
            <a:ext cx="7500937" cy="414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 nodeType="clickPar">
                      <p:stCondLst>
                        <p:cond delay="0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제목 1"/>
          <p:cNvSpPr>
            <a:spLocks noGrp="1"/>
          </p:cNvSpPr>
          <p:nvPr>
            <p:ph type="title"/>
          </p:nvPr>
        </p:nvSpPr>
        <p:spPr>
          <a:xfrm>
            <a:off x="685800" y="331788"/>
            <a:ext cx="7989888" cy="2101850"/>
          </a:xfrm>
        </p:spPr>
        <p:txBody>
          <a:bodyPr/>
          <a:lstStyle/>
          <a:p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시스템 수행 시나리오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en-US" altLang="ko-KR" smtClean="0"/>
              <a:t/>
            </a:r>
            <a:br>
              <a:rPr lang="en-US" altLang="ko-KR" smtClean="0"/>
            </a:br>
            <a:r>
              <a:rPr lang="en-US" altLang="ko-KR" smtClean="0"/>
              <a:t/>
            </a:r>
            <a:br>
              <a:rPr lang="en-US" altLang="ko-KR" smtClean="0"/>
            </a:br>
            <a:r>
              <a:rPr lang="en-US" altLang="ko-KR" smtClean="0"/>
              <a:t>                                         </a:t>
            </a:r>
            <a:br>
              <a:rPr lang="en-US" altLang="ko-KR" smtClean="0"/>
            </a:br>
            <a:endParaRPr lang="ko-KR" altLang="en-US" smtClean="0"/>
          </a:p>
        </p:txBody>
      </p:sp>
      <p:sp>
        <p:nvSpPr>
          <p:cNvPr id="12291" name="슬라이드 번호 개체 틀 37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D51D4CB4-1F41-45D5-B58F-E8B73C9B8EEE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7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12292" name="그림 43" descr="3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488" y="1857375"/>
            <a:ext cx="4230687" cy="2928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3" name="오른쪽 화살표 42"/>
          <p:cNvSpPr>
            <a:spLocks noChangeArrowheads="1"/>
          </p:cNvSpPr>
          <p:nvPr/>
        </p:nvSpPr>
        <p:spPr bwMode="auto">
          <a:xfrm>
            <a:off x="3506788" y="2928938"/>
            <a:ext cx="1143000" cy="78581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/>
          </a:solidFill>
          <a:ln w="2857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latin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HY견고딕" panose="02030600000101010101" pitchFamily="18" charset="-127"/>
            </a:endParaRPr>
          </a:p>
        </p:txBody>
      </p:sp>
      <p:pic>
        <p:nvPicPr>
          <p:cNvPr id="12294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1601788"/>
            <a:ext cx="3317875" cy="385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5" name="직사각형 3"/>
          <p:cNvSpPr>
            <a:spLocks noChangeArrowheads="1"/>
          </p:cNvSpPr>
          <p:nvPr/>
        </p:nvSpPr>
        <p:spPr bwMode="auto">
          <a:xfrm>
            <a:off x="5472113" y="5013325"/>
            <a:ext cx="2663825" cy="287338"/>
          </a:xfrm>
          <a:prstGeom prst="rect">
            <a:avLst/>
          </a:prstGeom>
          <a:solidFill>
            <a:schemeClr val="bg1"/>
          </a:solidFill>
          <a:ln w="2857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latinLnBrk="1" hangingPunct="1">
              <a:spcBef>
                <a:spcPct val="0"/>
              </a:spcBef>
              <a:buClrTx/>
              <a:buFontTx/>
              <a:buNone/>
            </a:pPr>
            <a:r>
              <a:rPr lang="en-US" altLang="ko-KR" sz="1600" b="0">
                <a:solidFill>
                  <a:schemeClr val="tx1"/>
                </a:solidFill>
                <a:latin typeface="HY견고딕" panose="02030600000101010101" pitchFamily="18" charset="-127"/>
              </a:rPr>
              <a:t>3D</a:t>
            </a:r>
            <a:endParaRPr lang="ko-KR" altLang="en-US" sz="1600" b="0">
              <a:solidFill>
                <a:schemeClr val="tx1"/>
              </a:solidFill>
              <a:latin typeface="HY견고딕" panose="02030600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시스템 구성도</a:t>
            </a:r>
          </a:p>
        </p:txBody>
      </p:sp>
      <p:sp>
        <p:nvSpPr>
          <p:cNvPr id="13315" name="내용 개체 틀 2"/>
          <p:cNvSpPr>
            <a:spLocks noGrp="1"/>
          </p:cNvSpPr>
          <p:nvPr>
            <p:ph idx="1"/>
          </p:nvPr>
        </p:nvSpPr>
        <p:spPr>
          <a:xfrm>
            <a:off x="500063" y="1428750"/>
            <a:ext cx="8229600" cy="4716463"/>
          </a:xfrm>
        </p:spPr>
        <p:txBody>
          <a:bodyPr/>
          <a:lstStyle/>
          <a:p>
            <a:r>
              <a:rPr lang="en-US" altLang="ko-KR" smtClean="0"/>
              <a:t>VR Furniture Layout System </a:t>
            </a:r>
            <a:r>
              <a:rPr lang="ko-KR" altLang="en-US" smtClean="0"/>
              <a:t>간략 구성도</a:t>
            </a:r>
            <a:r>
              <a:rPr lang="en-US" altLang="ko-KR" smtClean="0"/>
              <a:t> </a:t>
            </a:r>
            <a:endParaRPr lang="ko-KR" altLang="en-US" smtClean="0"/>
          </a:p>
        </p:txBody>
      </p:sp>
      <p:sp>
        <p:nvSpPr>
          <p:cNvPr id="13316" name="슬라이드 번호 개체 틀 26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C90A3A16-3680-4578-884D-8E7D16C84918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8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grpSp>
        <p:nvGrpSpPr>
          <p:cNvPr id="13317" name="그룹 50"/>
          <p:cNvGrpSpPr>
            <a:grpSpLocks/>
          </p:cNvGrpSpPr>
          <p:nvPr/>
        </p:nvGrpSpPr>
        <p:grpSpPr bwMode="auto">
          <a:xfrm>
            <a:off x="857250" y="2000250"/>
            <a:ext cx="1643063" cy="2500313"/>
            <a:chOff x="857224" y="2000240"/>
            <a:chExt cx="1643074" cy="2500330"/>
          </a:xfrm>
        </p:grpSpPr>
        <p:sp>
          <p:nvSpPr>
            <p:cNvPr id="28" name="빗면 27"/>
            <p:cNvSpPr/>
            <p:nvPr/>
          </p:nvSpPr>
          <p:spPr bwMode="auto">
            <a:xfrm>
              <a:off x="857224" y="2000240"/>
              <a:ext cx="1643074" cy="2500330"/>
            </a:xfrm>
            <a:prstGeom prst="bevel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accent6"/>
                  </a:solidFill>
                </a:rPr>
                <a:t>Furniture</a:t>
              </a:r>
            </a:p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accent6"/>
                  </a:solidFill>
                </a:rPr>
                <a:t>Main</a:t>
              </a:r>
            </a:p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accent6"/>
                  </a:solidFill>
                </a:rPr>
                <a:t>DB</a:t>
              </a:r>
            </a:p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accent6"/>
                  </a:solidFill>
                </a:rPr>
                <a:t>System</a:t>
              </a:r>
            </a:p>
          </p:txBody>
        </p:sp>
        <p:sp>
          <p:nvSpPr>
            <p:cNvPr id="29" name="모서리가 둥근 직사각형 28"/>
            <p:cNvSpPr/>
            <p:nvPr/>
          </p:nvSpPr>
          <p:spPr bwMode="auto">
            <a:xfrm>
              <a:off x="1142976" y="3357562"/>
              <a:ext cx="1071570" cy="357189"/>
            </a:xfrm>
            <a:prstGeom prst="round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tx1">
                      <a:lumMod val="50000"/>
                    </a:schemeClr>
                  </a:solidFill>
                </a:rPr>
                <a:t>TCP/IP</a:t>
              </a:r>
              <a:endParaRPr lang="ko-KR" altLang="en-US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34" name="모서리가 둥근 직사각형 33"/>
            <p:cNvSpPr/>
            <p:nvPr/>
          </p:nvSpPr>
          <p:spPr bwMode="auto">
            <a:xfrm>
              <a:off x="1142976" y="3786190"/>
              <a:ext cx="1071570" cy="357189"/>
            </a:xfrm>
            <a:prstGeom prst="round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tx1">
                      <a:lumMod val="50000"/>
                    </a:schemeClr>
                  </a:solidFill>
                </a:rPr>
                <a:t>DB</a:t>
              </a:r>
              <a:endParaRPr lang="ko-KR" altLang="en-US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</p:grpSp>
      <p:grpSp>
        <p:nvGrpSpPr>
          <p:cNvPr id="13318" name="그룹 49"/>
          <p:cNvGrpSpPr>
            <a:grpSpLocks/>
          </p:cNvGrpSpPr>
          <p:nvPr/>
        </p:nvGrpSpPr>
        <p:grpSpPr bwMode="auto">
          <a:xfrm>
            <a:off x="3929063" y="2000250"/>
            <a:ext cx="1643062" cy="2500313"/>
            <a:chOff x="2643174" y="2000240"/>
            <a:chExt cx="1643074" cy="2500330"/>
          </a:xfrm>
        </p:grpSpPr>
        <p:sp>
          <p:nvSpPr>
            <p:cNvPr id="37" name="빗면 36"/>
            <p:cNvSpPr/>
            <p:nvPr/>
          </p:nvSpPr>
          <p:spPr bwMode="auto">
            <a:xfrm>
              <a:off x="2643174" y="2000240"/>
              <a:ext cx="1643074" cy="2500330"/>
            </a:xfrm>
            <a:prstGeom prst="bevel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accent6"/>
                  </a:solidFill>
                </a:rPr>
                <a:t>Furniture</a:t>
              </a:r>
            </a:p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accent6"/>
                  </a:solidFill>
                </a:rPr>
                <a:t>User</a:t>
              </a:r>
            </a:p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accent6"/>
                  </a:solidFill>
                </a:rPr>
                <a:t>Program</a:t>
              </a:r>
            </a:p>
          </p:txBody>
        </p:sp>
        <p:sp>
          <p:nvSpPr>
            <p:cNvPr id="38" name="모서리가 둥근 직사각형 37"/>
            <p:cNvSpPr/>
            <p:nvPr/>
          </p:nvSpPr>
          <p:spPr bwMode="auto">
            <a:xfrm>
              <a:off x="2928926" y="3370262"/>
              <a:ext cx="1071570" cy="357189"/>
            </a:xfrm>
            <a:prstGeom prst="round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tx1">
                      <a:lumMod val="50000"/>
                    </a:schemeClr>
                  </a:solidFill>
                </a:rPr>
                <a:t>TCP/IP</a:t>
              </a:r>
              <a:endParaRPr lang="ko-KR" altLang="en-US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4" name="모서리가 둥근 직사각형 43"/>
            <p:cNvSpPr/>
            <p:nvPr/>
          </p:nvSpPr>
          <p:spPr bwMode="auto">
            <a:xfrm>
              <a:off x="2930513" y="3786190"/>
              <a:ext cx="1071571" cy="357189"/>
            </a:xfrm>
            <a:prstGeom prst="round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tx1">
                      <a:lumMod val="50000"/>
                    </a:schemeClr>
                  </a:solidFill>
                </a:rPr>
                <a:t>Design</a:t>
              </a:r>
              <a:endParaRPr lang="ko-KR" altLang="en-US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</p:grpSp>
      <p:grpSp>
        <p:nvGrpSpPr>
          <p:cNvPr id="13319" name="그룹 48"/>
          <p:cNvGrpSpPr>
            <a:grpSpLocks/>
          </p:cNvGrpSpPr>
          <p:nvPr/>
        </p:nvGrpSpPr>
        <p:grpSpPr bwMode="auto">
          <a:xfrm>
            <a:off x="6918325" y="2000250"/>
            <a:ext cx="1643063" cy="2500313"/>
            <a:chOff x="4429124" y="2000240"/>
            <a:chExt cx="1643074" cy="2500330"/>
          </a:xfrm>
        </p:grpSpPr>
        <p:sp>
          <p:nvSpPr>
            <p:cNvPr id="45" name="빗면 44"/>
            <p:cNvSpPr/>
            <p:nvPr/>
          </p:nvSpPr>
          <p:spPr bwMode="auto">
            <a:xfrm>
              <a:off x="4429124" y="2000240"/>
              <a:ext cx="1643074" cy="2500330"/>
            </a:xfrm>
            <a:prstGeom prst="bevel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accent6"/>
                  </a:solidFill>
                </a:rPr>
                <a:t>Furniture</a:t>
              </a:r>
            </a:p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accent6"/>
                  </a:solidFill>
                </a:rPr>
                <a:t>Mobile</a:t>
              </a:r>
            </a:p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accent6"/>
                  </a:solidFill>
                </a:rPr>
                <a:t>App</a:t>
              </a:r>
            </a:p>
          </p:txBody>
        </p:sp>
        <p:sp>
          <p:nvSpPr>
            <p:cNvPr id="46" name="모서리가 둥근 직사각형 45"/>
            <p:cNvSpPr/>
            <p:nvPr/>
          </p:nvSpPr>
          <p:spPr bwMode="auto">
            <a:xfrm>
              <a:off x="4725989" y="3370262"/>
              <a:ext cx="1071569" cy="357189"/>
            </a:xfrm>
            <a:prstGeom prst="round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tx1">
                      <a:lumMod val="50000"/>
                    </a:schemeClr>
                  </a:solidFill>
                </a:rPr>
                <a:t>TCP/IP</a:t>
              </a:r>
              <a:endParaRPr lang="ko-KR" altLang="en-US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sp>
          <p:nvSpPr>
            <p:cNvPr id="48" name="모서리가 둥근 직사각형 47"/>
            <p:cNvSpPr/>
            <p:nvPr/>
          </p:nvSpPr>
          <p:spPr bwMode="auto">
            <a:xfrm>
              <a:off x="4725989" y="3786190"/>
              <a:ext cx="1071569" cy="357189"/>
            </a:xfrm>
            <a:prstGeom prst="roundRect">
              <a:avLst/>
            </a:prstGeom>
            <a:solidFill>
              <a:schemeClr val="bg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 eaLnBrk="1" latinLnBrk="1" hangingPunct="1">
                <a:defRPr/>
              </a:pPr>
              <a:r>
                <a:rPr lang="en-US" altLang="ko-KR" dirty="0">
                  <a:solidFill>
                    <a:schemeClr val="tx1">
                      <a:lumMod val="50000"/>
                    </a:schemeClr>
                  </a:solidFill>
                </a:rPr>
                <a:t>View</a:t>
              </a:r>
              <a:endParaRPr lang="ko-KR" altLang="en-US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</p:grpSp>
      <p:grpSp>
        <p:nvGrpSpPr>
          <p:cNvPr id="13320" name="그룹 58"/>
          <p:cNvGrpSpPr>
            <a:grpSpLocks/>
          </p:cNvGrpSpPr>
          <p:nvPr/>
        </p:nvGrpSpPr>
        <p:grpSpPr bwMode="auto">
          <a:xfrm>
            <a:off x="2643188" y="3273425"/>
            <a:ext cx="1214437" cy="144463"/>
            <a:chOff x="2643174" y="2428868"/>
            <a:chExt cx="1214446" cy="144464"/>
          </a:xfrm>
        </p:grpSpPr>
        <p:cxnSp>
          <p:nvCxnSpPr>
            <p:cNvPr id="13332" name="직선 화살표 연결선 52"/>
            <p:cNvCxnSpPr>
              <a:cxnSpLocks noChangeShapeType="1"/>
            </p:cNvCxnSpPr>
            <p:nvPr/>
          </p:nvCxnSpPr>
          <p:spPr bwMode="auto">
            <a:xfrm>
              <a:off x="2643174" y="2428868"/>
              <a:ext cx="1214446" cy="1588"/>
            </a:xfrm>
            <a:prstGeom prst="straightConnector1">
              <a:avLst/>
            </a:prstGeom>
            <a:noFill/>
            <a:ln w="2857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33" name="직선 화살표 연결선 56"/>
            <p:cNvCxnSpPr>
              <a:cxnSpLocks noChangeShapeType="1"/>
            </p:cNvCxnSpPr>
            <p:nvPr/>
          </p:nvCxnSpPr>
          <p:spPr bwMode="auto">
            <a:xfrm rot="10800000">
              <a:off x="2643174" y="2571744"/>
              <a:ext cx="1214446" cy="1588"/>
            </a:xfrm>
            <a:prstGeom prst="straightConnector1">
              <a:avLst/>
            </a:prstGeom>
            <a:noFill/>
            <a:ln w="2857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3321" name="그룹 59"/>
          <p:cNvGrpSpPr>
            <a:grpSpLocks/>
          </p:cNvGrpSpPr>
          <p:nvPr/>
        </p:nvGrpSpPr>
        <p:grpSpPr bwMode="auto">
          <a:xfrm>
            <a:off x="5643563" y="3273425"/>
            <a:ext cx="1214437" cy="144463"/>
            <a:chOff x="2643174" y="2428868"/>
            <a:chExt cx="1214446" cy="144464"/>
          </a:xfrm>
        </p:grpSpPr>
        <p:cxnSp>
          <p:nvCxnSpPr>
            <p:cNvPr id="13330" name="직선 화살표 연결선 60"/>
            <p:cNvCxnSpPr>
              <a:cxnSpLocks noChangeShapeType="1"/>
            </p:cNvCxnSpPr>
            <p:nvPr/>
          </p:nvCxnSpPr>
          <p:spPr bwMode="auto">
            <a:xfrm>
              <a:off x="2643174" y="2428868"/>
              <a:ext cx="1214446" cy="1588"/>
            </a:xfrm>
            <a:prstGeom prst="straightConnector1">
              <a:avLst/>
            </a:prstGeom>
            <a:noFill/>
            <a:ln w="2857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331" name="직선 화살표 연결선 61"/>
            <p:cNvCxnSpPr>
              <a:cxnSpLocks noChangeShapeType="1"/>
            </p:cNvCxnSpPr>
            <p:nvPr/>
          </p:nvCxnSpPr>
          <p:spPr bwMode="auto">
            <a:xfrm rot="10800000">
              <a:off x="2643174" y="2571744"/>
              <a:ext cx="1214446" cy="1588"/>
            </a:xfrm>
            <a:prstGeom prst="straightConnector1">
              <a:avLst/>
            </a:prstGeom>
            <a:noFill/>
            <a:ln w="28575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63" name="TextBox 62"/>
          <p:cNvSpPr txBox="1"/>
          <p:nvPr/>
        </p:nvSpPr>
        <p:spPr>
          <a:xfrm>
            <a:off x="2643188" y="2916238"/>
            <a:ext cx="1143000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400" dirty="0">
                <a:solidFill>
                  <a:schemeClr val="tx1">
                    <a:lumMod val="50000"/>
                  </a:schemeClr>
                </a:solidFill>
              </a:rPr>
              <a:t>양방향 통신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683250" y="2916238"/>
            <a:ext cx="1143000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400" dirty="0">
                <a:solidFill>
                  <a:schemeClr val="tx1">
                    <a:lumMod val="50000"/>
                  </a:schemeClr>
                </a:solidFill>
              </a:rPr>
              <a:t>양방향 통신</a:t>
            </a:r>
          </a:p>
        </p:txBody>
      </p:sp>
      <p:sp>
        <p:nvSpPr>
          <p:cNvPr id="65" name="위로 굽은 화살표 64"/>
          <p:cNvSpPr/>
          <p:nvPr/>
        </p:nvSpPr>
        <p:spPr bwMode="auto">
          <a:xfrm flipH="1">
            <a:off x="1428750" y="4643438"/>
            <a:ext cx="1071563" cy="928687"/>
          </a:xfrm>
          <a:prstGeom prst="bentUpArrow">
            <a:avLst/>
          </a:prstGeom>
          <a:solidFill>
            <a:schemeClr val="accent6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 eaLnBrk="1" latinLnBrk="1" hangingPunct="1">
              <a:defRPr/>
            </a:pPr>
            <a:endParaRPr lang="ko-KR" altLang="en-US" dirty="0"/>
          </a:p>
        </p:txBody>
      </p:sp>
      <p:pic>
        <p:nvPicPr>
          <p:cNvPr id="13325" name="그림 65" descr="Company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5688" y="4214813"/>
            <a:ext cx="1857375" cy="185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/>
          <p:cNvSpPr txBox="1"/>
          <p:nvPr/>
        </p:nvSpPr>
        <p:spPr>
          <a:xfrm>
            <a:off x="2490788" y="6072188"/>
            <a:ext cx="1785937" cy="3381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dirty="0">
                <a:solidFill>
                  <a:schemeClr val="tx1">
                    <a:lumMod val="50000"/>
                  </a:schemeClr>
                </a:solidFill>
              </a:rPr>
              <a:t>가구점</a:t>
            </a:r>
            <a:r>
              <a:rPr lang="en-US" altLang="ko-KR" dirty="0">
                <a:solidFill>
                  <a:schemeClr val="tx1">
                    <a:lumMod val="50000"/>
                  </a:schemeClr>
                </a:solidFill>
              </a:rPr>
              <a:t>/</a:t>
            </a:r>
            <a:r>
              <a:rPr lang="ko-KR" altLang="en-US" dirty="0">
                <a:solidFill>
                  <a:schemeClr val="tx1">
                    <a:lumMod val="50000"/>
                  </a:schemeClr>
                </a:solidFill>
              </a:rPr>
              <a:t>건설회사</a:t>
            </a:r>
          </a:p>
        </p:txBody>
      </p:sp>
      <p:pic>
        <p:nvPicPr>
          <p:cNvPr id="13327" name="그림 67" descr="오큘러스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563" y="5357813"/>
            <a:ext cx="1881187" cy="928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" name="아래쪽 화살표 68"/>
          <p:cNvSpPr/>
          <p:nvPr/>
        </p:nvSpPr>
        <p:spPr bwMode="auto">
          <a:xfrm>
            <a:off x="7500938" y="4572000"/>
            <a:ext cx="500062" cy="857250"/>
          </a:xfrm>
          <a:prstGeom prst="downArrow">
            <a:avLst/>
          </a:prstGeom>
          <a:solidFill>
            <a:schemeClr val="accent6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latinLnBrk="1" hangingPunct="1">
              <a:defRPr/>
            </a:pPr>
            <a:endParaRPr lang="ko-KR" altLang="en-US"/>
          </a:p>
        </p:txBody>
      </p:sp>
      <p:sp>
        <p:nvSpPr>
          <p:cNvPr id="70" name="TextBox 69"/>
          <p:cNvSpPr txBox="1"/>
          <p:nvPr/>
        </p:nvSpPr>
        <p:spPr>
          <a:xfrm>
            <a:off x="7070725" y="4572000"/>
            <a:ext cx="430213" cy="1214438"/>
          </a:xfrm>
          <a:prstGeom prst="rect">
            <a:avLst/>
          </a:prstGeom>
          <a:noFill/>
        </p:spPr>
        <p:txBody>
          <a:bodyPr vert="eaVert">
            <a:spAutoFit/>
          </a:bodyPr>
          <a:lstStyle/>
          <a:p>
            <a:pPr>
              <a:defRPr/>
            </a:pPr>
            <a:r>
              <a:rPr lang="ko-KR" altLang="en-US" dirty="0">
                <a:solidFill>
                  <a:schemeClr val="tx1">
                    <a:lumMod val="50000"/>
                  </a:schemeClr>
                </a:solidFill>
              </a:rPr>
              <a:t>데이터 전송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시스템 구성도</a:t>
            </a:r>
          </a:p>
        </p:txBody>
      </p:sp>
      <p:sp>
        <p:nvSpPr>
          <p:cNvPr id="14339" name="내용 개체 틀 2"/>
          <p:cNvSpPr>
            <a:spLocks noGrp="1"/>
          </p:cNvSpPr>
          <p:nvPr>
            <p:ph idx="1"/>
          </p:nvPr>
        </p:nvSpPr>
        <p:spPr>
          <a:xfrm>
            <a:off x="500063" y="1428750"/>
            <a:ext cx="8229600" cy="4716463"/>
          </a:xfrm>
        </p:spPr>
        <p:txBody>
          <a:bodyPr/>
          <a:lstStyle/>
          <a:p>
            <a:r>
              <a:rPr lang="ko-KR" altLang="en-US" smtClean="0"/>
              <a:t>시스템 </a:t>
            </a:r>
            <a:r>
              <a:rPr lang="en-US" altLang="ko-KR" smtClean="0"/>
              <a:t>UI</a:t>
            </a:r>
          </a:p>
          <a:p>
            <a:endParaRPr lang="ko-KR" altLang="en-US" smtClean="0"/>
          </a:p>
        </p:txBody>
      </p:sp>
      <p:sp>
        <p:nvSpPr>
          <p:cNvPr id="14340" name="슬라이드 번호 개체 틀 26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fld id="{D5B07A77-9623-47BB-B32A-52511DE7478B}" type="slidenum">
              <a:rPr lang="ko-KR" altLang="en-US" sz="1400" b="0">
                <a:solidFill>
                  <a:srgbClr val="000000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ClrTx/>
                <a:buFontTx/>
                <a:buNone/>
              </a:pPr>
              <a:t>9</a:t>
            </a:fld>
            <a:endParaRPr lang="en-US" altLang="ko-KR" sz="1400" b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14341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916113"/>
            <a:ext cx="2592387" cy="3351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2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150" y="1916113"/>
            <a:ext cx="2730500" cy="3351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4343" name="그룹 30"/>
          <p:cNvGrpSpPr>
            <a:grpSpLocks/>
          </p:cNvGrpSpPr>
          <p:nvPr/>
        </p:nvGrpSpPr>
        <p:grpSpPr bwMode="auto">
          <a:xfrm>
            <a:off x="6334125" y="1916113"/>
            <a:ext cx="2339975" cy="1382712"/>
            <a:chOff x="0" y="44624"/>
            <a:chExt cx="7596336" cy="4623603"/>
          </a:xfrm>
        </p:grpSpPr>
        <p:pic>
          <p:nvPicPr>
            <p:cNvPr id="14346" name="그림 3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44624"/>
              <a:ext cx="7596336" cy="46236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4347" name="그룹 32"/>
            <p:cNvGrpSpPr>
              <a:grpSpLocks/>
            </p:cNvGrpSpPr>
            <p:nvPr/>
          </p:nvGrpSpPr>
          <p:grpSpPr bwMode="auto">
            <a:xfrm>
              <a:off x="3670801" y="4293096"/>
              <a:ext cx="254733" cy="254733"/>
              <a:chOff x="3402850" y="4004016"/>
              <a:chExt cx="1771774" cy="1771771"/>
            </a:xfrm>
          </p:grpSpPr>
          <p:grpSp>
            <p:nvGrpSpPr>
              <p:cNvPr id="34" name="그룹 33"/>
              <p:cNvGrpSpPr/>
              <p:nvPr/>
            </p:nvGrpSpPr>
            <p:grpSpPr>
              <a:xfrm rot="1449964">
                <a:off x="3402850" y="4004016"/>
                <a:ext cx="1771774" cy="1771771"/>
                <a:chOff x="1394396" y="1854727"/>
                <a:chExt cx="2741867" cy="2741867"/>
              </a:xfrm>
              <a:solidFill>
                <a:schemeClr val="bg1"/>
              </a:solidFill>
            </p:grpSpPr>
            <p:grpSp>
              <p:nvGrpSpPr>
                <p:cNvPr id="37" name="그룹 36"/>
                <p:cNvGrpSpPr/>
                <p:nvPr/>
              </p:nvGrpSpPr>
              <p:grpSpPr>
                <a:xfrm>
                  <a:off x="2579592" y="1854727"/>
                  <a:ext cx="371476" cy="2741867"/>
                  <a:chOff x="2343149" y="1854727"/>
                  <a:chExt cx="371476" cy="2741867"/>
                </a:xfrm>
                <a:grpFill/>
              </p:grpSpPr>
              <p:sp>
                <p:nvSpPr>
                  <p:cNvPr id="54" name="순서도: 수동 연산 53"/>
                  <p:cNvSpPr/>
                  <p:nvPr/>
                </p:nvSpPr>
                <p:spPr>
                  <a:xfrm rot="10800000">
                    <a:off x="2343149" y="1854727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  <p:sp>
                <p:nvSpPr>
                  <p:cNvPr id="55" name="순서도: 수동 연산 54"/>
                  <p:cNvSpPr/>
                  <p:nvPr/>
                </p:nvSpPr>
                <p:spPr>
                  <a:xfrm rot="10800000" flipV="1">
                    <a:off x="2343149" y="4226452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</p:grpSp>
            <p:grpSp>
              <p:nvGrpSpPr>
                <p:cNvPr id="38" name="그룹 37"/>
                <p:cNvGrpSpPr/>
                <p:nvPr/>
              </p:nvGrpSpPr>
              <p:grpSpPr>
                <a:xfrm rot="16200000">
                  <a:off x="2579592" y="1854727"/>
                  <a:ext cx="371476" cy="2741867"/>
                  <a:chOff x="2343149" y="1854727"/>
                  <a:chExt cx="371476" cy="2741867"/>
                </a:xfrm>
                <a:grpFill/>
              </p:grpSpPr>
              <p:sp>
                <p:nvSpPr>
                  <p:cNvPr id="52" name="순서도: 수동 연산 51"/>
                  <p:cNvSpPr/>
                  <p:nvPr/>
                </p:nvSpPr>
                <p:spPr>
                  <a:xfrm rot="10800000">
                    <a:off x="2343149" y="1854727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  <p:sp>
                <p:nvSpPr>
                  <p:cNvPr id="53" name="순서도: 수동 연산 52"/>
                  <p:cNvSpPr/>
                  <p:nvPr/>
                </p:nvSpPr>
                <p:spPr>
                  <a:xfrm rot="10800000" flipV="1">
                    <a:off x="2343149" y="4226452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</p:grpSp>
            <p:grpSp>
              <p:nvGrpSpPr>
                <p:cNvPr id="39" name="그룹 38"/>
                <p:cNvGrpSpPr/>
                <p:nvPr/>
              </p:nvGrpSpPr>
              <p:grpSpPr>
                <a:xfrm rot="1800000">
                  <a:off x="2579592" y="1854727"/>
                  <a:ext cx="371476" cy="2741867"/>
                  <a:chOff x="2343149" y="1854727"/>
                  <a:chExt cx="371476" cy="2741867"/>
                </a:xfrm>
                <a:grpFill/>
              </p:grpSpPr>
              <p:sp>
                <p:nvSpPr>
                  <p:cNvPr id="50" name="순서도: 수동 연산 49"/>
                  <p:cNvSpPr/>
                  <p:nvPr/>
                </p:nvSpPr>
                <p:spPr>
                  <a:xfrm rot="10800000">
                    <a:off x="2343149" y="1854727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  <p:sp>
                <p:nvSpPr>
                  <p:cNvPr id="51" name="순서도: 수동 연산 50"/>
                  <p:cNvSpPr/>
                  <p:nvPr/>
                </p:nvSpPr>
                <p:spPr>
                  <a:xfrm rot="10800000" flipV="1">
                    <a:off x="2343149" y="4226452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</p:grpSp>
            <p:grpSp>
              <p:nvGrpSpPr>
                <p:cNvPr id="40" name="그룹 39"/>
                <p:cNvGrpSpPr/>
                <p:nvPr/>
              </p:nvGrpSpPr>
              <p:grpSpPr>
                <a:xfrm rot="3600000">
                  <a:off x="2579592" y="1854727"/>
                  <a:ext cx="371476" cy="2741867"/>
                  <a:chOff x="2343149" y="1854727"/>
                  <a:chExt cx="371476" cy="2741867"/>
                </a:xfrm>
                <a:grpFill/>
              </p:grpSpPr>
              <p:sp>
                <p:nvSpPr>
                  <p:cNvPr id="48" name="순서도: 수동 연산 47"/>
                  <p:cNvSpPr/>
                  <p:nvPr/>
                </p:nvSpPr>
                <p:spPr>
                  <a:xfrm rot="10800000">
                    <a:off x="2343149" y="1854727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  <p:sp>
                <p:nvSpPr>
                  <p:cNvPr id="49" name="순서도: 수동 연산 48"/>
                  <p:cNvSpPr/>
                  <p:nvPr/>
                </p:nvSpPr>
                <p:spPr>
                  <a:xfrm rot="10800000" flipV="1">
                    <a:off x="2343149" y="4226452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</p:grpSp>
            <p:grpSp>
              <p:nvGrpSpPr>
                <p:cNvPr id="41" name="그룹 40"/>
                <p:cNvGrpSpPr/>
                <p:nvPr/>
              </p:nvGrpSpPr>
              <p:grpSpPr>
                <a:xfrm rot="19800000" flipH="1">
                  <a:off x="2579592" y="1854727"/>
                  <a:ext cx="371476" cy="2741867"/>
                  <a:chOff x="2343149" y="1854727"/>
                  <a:chExt cx="371476" cy="2741867"/>
                </a:xfrm>
                <a:grpFill/>
              </p:grpSpPr>
              <p:sp>
                <p:nvSpPr>
                  <p:cNvPr id="46" name="순서도: 수동 연산 45"/>
                  <p:cNvSpPr/>
                  <p:nvPr/>
                </p:nvSpPr>
                <p:spPr>
                  <a:xfrm rot="10800000">
                    <a:off x="2343149" y="1854727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  <p:sp>
                <p:nvSpPr>
                  <p:cNvPr id="47" name="순서도: 수동 연산 46"/>
                  <p:cNvSpPr/>
                  <p:nvPr/>
                </p:nvSpPr>
                <p:spPr>
                  <a:xfrm rot="10800000" flipV="1">
                    <a:off x="2343149" y="4226452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</p:grpSp>
            <p:grpSp>
              <p:nvGrpSpPr>
                <p:cNvPr id="42" name="그룹 41"/>
                <p:cNvGrpSpPr/>
                <p:nvPr/>
              </p:nvGrpSpPr>
              <p:grpSpPr>
                <a:xfrm rot="18000000" flipH="1">
                  <a:off x="2579592" y="1854727"/>
                  <a:ext cx="371476" cy="2741867"/>
                  <a:chOff x="2343149" y="1854727"/>
                  <a:chExt cx="371476" cy="2741867"/>
                </a:xfrm>
                <a:grpFill/>
              </p:grpSpPr>
              <p:sp>
                <p:nvSpPr>
                  <p:cNvPr id="44" name="순서도: 수동 연산 43"/>
                  <p:cNvSpPr/>
                  <p:nvPr/>
                </p:nvSpPr>
                <p:spPr>
                  <a:xfrm rot="10800000">
                    <a:off x="2343149" y="1854727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  <p:sp>
                <p:nvSpPr>
                  <p:cNvPr id="45" name="순서도: 수동 연산 44"/>
                  <p:cNvSpPr/>
                  <p:nvPr/>
                </p:nvSpPr>
                <p:spPr>
                  <a:xfrm rot="10800000" flipV="1">
                    <a:off x="2343149" y="4226452"/>
                    <a:ext cx="371476" cy="370142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endParaRPr lang="ko-KR" altLang="en-US"/>
                  </a:p>
                </p:txBody>
              </p:sp>
            </p:grpSp>
            <p:sp>
              <p:nvSpPr>
                <p:cNvPr id="43" name="타원 42"/>
                <p:cNvSpPr/>
                <p:nvPr/>
              </p:nvSpPr>
              <p:spPr>
                <a:xfrm>
                  <a:off x="1579465" y="2039796"/>
                  <a:ext cx="2371728" cy="2371728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</p:grpSp>
          <p:sp>
            <p:nvSpPr>
              <p:cNvPr id="35" name="타원 34"/>
              <p:cNvSpPr/>
              <p:nvPr/>
            </p:nvSpPr>
            <p:spPr>
              <a:xfrm rot="1716350">
                <a:off x="3571858" y="4176358"/>
                <a:ext cx="1433803" cy="1403039"/>
              </a:xfrm>
              <a:prstGeom prst="ellipse">
                <a:avLst/>
              </a:prstGeom>
              <a:solidFill>
                <a:schemeClr val="tx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6" name="타원 35"/>
              <p:cNvSpPr/>
              <p:nvPr/>
            </p:nvSpPr>
            <p:spPr>
              <a:xfrm>
                <a:off x="3679382" y="4250202"/>
                <a:ext cx="1182899" cy="114459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</p:grpSp>
      <p:pic>
        <p:nvPicPr>
          <p:cNvPr id="14344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638" y="3621088"/>
            <a:ext cx="1212850" cy="164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5" name="아래쪽 화살표 2"/>
          <p:cNvSpPr>
            <a:spLocks noChangeArrowheads="1"/>
          </p:cNvSpPr>
          <p:nvPr/>
        </p:nvSpPr>
        <p:spPr bwMode="auto">
          <a:xfrm rot="10800000">
            <a:off x="7356475" y="3298825"/>
            <a:ext cx="288925" cy="490538"/>
          </a:xfrm>
          <a:prstGeom prst="downArrow">
            <a:avLst>
              <a:gd name="adj1" fmla="val 50000"/>
              <a:gd name="adj2" fmla="val 49936"/>
            </a:avLst>
          </a:prstGeom>
          <a:solidFill>
            <a:schemeClr val="accent2"/>
          </a:solidFill>
          <a:ln w="2857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28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latinLnBrk="1" hangingPunct="1">
              <a:spcBef>
                <a:spcPct val="0"/>
              </a:spcBef>
              <a:buClrTx/>
              <a:buFontTx/>
              <a:buNone/>
            </a:pPr>
            <a:endParaRPr lang="ko-KR" altLang="en-US" sz="1600" b="0">
              <a:latin typeface="HY견고딕" panose="02030600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28TGp_well-being_light">
  <a:themeElements>
    <a:clrScheme name="228TGp_well-being_light 3">
      <a:dk1>
        <a:srgbClr val="4D4D4D"/>
      </a:dk1>
      <a:lt1>
        <a:srgbClr val="FFFFFF"/>
      </a:lt1>
      <a:dk2>
        <a:srgbClr val="47C3B7"/>
      </a:dk2>
      <a:lt2>
        <a:srgbClr val="DDDDDD"/>
      </a:lt2>
      <a:accent1>
        <a:srgbClr val="2990E5"/>
      </a:accent1>
      <a:accent2>
        <a:srgbClr val="57AD27"/>
      </a:accent2>
      <a:accent3>
        <a:srgbClr val="FFFFFF"/>
      </a:accent3>
      <a:accent4>
        <a:srgbClr val="404040"/>
      </a:accent4>
      <a:accent5>
        <a:srgbClr val="ACC6F0"/>
      </a:accent5>
      <a:accent6>
        <a:srgbClr val="4E9C22"/>
      </a:accent6>
      <a:hlink>
        <a:srgbClr val="E1882F"/>
      </a:hlink>
      <a:folHlink>
        <a:srgbClr val="90A8B0"/>
      </a:folHlink>
    </a:clrScheme>
    <a:fontScheme name="228TGp_well-being_ligh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6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1600" b="0" i="0" u="none" strike="noStrike" cap="none" normalizeH="0" baseline="0" smtClean="0">
            <a:ln>
              <a:noFill/>
            </a:ln>
            <a:solidFill>
              <a:schemeClr val="tx2"/>
            </a:solidFill>
            <a:effectLst/>
            <a:latin typeface="HY견고딕" pitchFamily="18" charset="-127"/>
            <a:ea typeface="HY견고딕" pitchFamily="18" charset="-127"/>
          </a:defRPr>
        </a:defPPr>
      </a:lstStyle>
    </a:lnDef>
  </a:objectDefaults>
  <a:extraClrSchemeLst>
    <a:extraClrScheme>
      <a:clrScheme name="228TGp_well-being_light 1">
        <a:dk1>
          <a:srgbClr val="4D4D4D"/>
        </a:dk1>
        <a:lt1>
          <a:srgbClr val="FFFFFF"/>
        </a:lt1>
        <a:dk2>
          <a:srgbClr val="0D8797"/>
        </a:dk2>
        <a:lt2>
          <a:srgbClr val="C0C0C0"/>
        </a:lt2>
        <a:accent1>
          <a:srgbClr val="8BB44E"/>
        </a:accent1>
        <a:accent2>
          <a:srgbClr val="4CB06D"/>
        </a:accent2>
        <a:accent3>
          <a:srgbClr val="FFFFFF"/>
        </a:accent3>
        <a:accent4>
          <a:srgbClr val="404040"/>
        </a:accent4>
        <a:accent5>
          <a:srgbClr val="C4D6B2"/>
        </a:accent5>
        <a:accent6>
          <a:srgbClr val="449F62"/>
        </a:accent6>
        <a:hlink>
          <a:srgbClr val="7B9CB5"/>
        </a:hlink>
        <a:folHlink>
          <a:srgbClr val="B3C1A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28TGp_well-being_light 2">
        <a:dk1>
          <a:srgbClr val="000066"/>
        </a:dk1>
        <a:lt1>
          <a:srgbClr val="FFFFFF"/>
        </a:lt1>
        <a:dk2>
          <a:srgbClr val="3491C4"/>
        </a:dk2>
        <a:lt2>
          <a:srgbClr val="DDDDDD"/>
        </a:lt2>
        <a:accent1>
          <a:srgbClr val="32B66E"/>
        </a:accent1>
        <a:accent2>
          <a:srgbClr val="36623F"/>
        </a:accent2>
        <a:accent3>
          <a:srgbClr val="FFFFFF"/>
        </a:accent3>
        <a:accent4>
          <a:srgbClr val="000056"/>
        </a:accent4>
        <a:accent5>
          <a:srgbClr val="ADD7BA"/>
        </a:accent5>
        <a:accent6>
          <a:srgbClr val="305838"/>
        </a:accent6>
        <a:hlink>
          <a:srgbClr val="4C9BBA"/>
        </a:hlink>
        <a:folHlink>
          <a:srgbClr val="A4D0A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28TGp_well-being_light 3">
        <a:dk1>
          <a:srgbClr val="4D4D4D"/>
        </a:dk1>
        <a:lt1>
          <a:srgbClr val="FFFFFF"/>
        </a:lt1>
        <a:dk2>
          <a:srgbClr val="47C3B7"/>
        </a:dk2>
        <a:lt2>
          <a:srgbClr val="DDDDDD"/>
        </a:lt2>
        <a:accent1>
          <a:srgbClr val="2990E5"/>
        </a:accent1>
        <a:accent2>
          <a:srgbClr val="57AD27"/>
        </a:accent2>
        <a:accent3>
          <a:srgbClr val="FFFFFF"/>
        </a:accent3>
        <a:accent4>
          <a:srgbClr val="404040"/>
        </a:accent4>
        <a:accent5>
          <a:srgbClr val="ACC6F0"/>
        </a:accent5>
        <a:accent6>
          <a:srgbClr val="4E9C22"/>
        </a:accent6>
        <a:hlink>
          <a:srgbClr val="E1882F"/>
        </a:hlink>
        <a:folHlink>
          <a:srgbClr val="90A8B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228TGp_well-being_light</Template>
  <TotalTime>4288</TotalTime>
  <Words>1025</Words>
  <Application>Microsoft Office PowerPoint</Application>
  <PresentationFormat>화면 슬라이드 쇼(4:3)</PresentationFormat>
  <Paragraphs>347</Paragraphs>
  <Slides>30</Slides>
  <Notes>2</Notes>
  <HiddenSlides>0</HiddenSlides>
  <MMClips>1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2" baseType="lpstr">
      <vt:lpstr>228TGp_well-being_light</vt:lpstr>
      <vt:lpstr>Image</vt:lpstr>
      <vt:lpstr>VR을 이용한 가구 배치 시스템 VR Furniture Layout System</vt:lpstr>
      <vt:lpstr>차        례</vt:lpstr>
      <vt:lpstr>지적 사항 및 답변</vt:lpstr>
      <vt:lpstr>종합설계 개요</vt:lpstr>
      <vt:lpstr>관련 연구 및 사례</vt:lpstr>
      <vt:lpstr>관련 연구 및 사례</vt:lpstr>
      <vt:lpstr> 시스템 수행 시나리오                                             </vt:lpstr>
      <vt:lpstr>시스템 구성도</vt:lpstr>
      <vt:lpstr>시스템 구성도</vt:lpstr>
      <vt:lpstr>시스템 모듈 상세 설계</vt:lpstr>
      <vt:lpstr>시스템 모듈 상세 설계</vt:lpstr>
      <vt:lpstr>시스템 모듈 상세 설계</vt:lpstr>
      <vt:lpstr>시스템 동작 알고리즘</vt:lpstr>
      <vt:lpstr>데이터베이스 상세설계</vt:lpstr>
      <vt:lpstr>데이터베이스 상세설계</vt:lpstr>
      <vt:lpstr>데이터베이스 상세설계</vt:lpstr>
      <vt:lpstr>데이터베이스 상세설계</vt:lpstr>
      <vt:lpstr>시스템 모듈 상세 설계</vt:lpstr>
      <vt:lpstr>시스템 모듈 상세 설계</vt:lpstr>
      <vt:lpstr>시스템 모듈 상세 설계</vt:lpstr>
      <vt:lpstr>시스템 모듈 상세 설계</vt:lpstr>
      <vt:lpstr>시스템 모듈 상세 설계</vt:lpstr>
      <vt:lpstr>개발 환경</vt:lpstr>
      <vt:lpstr>개발 방법</vt:lpstr>
      <vt:lpstr>개발 방법</vt:lpstr>
      <vt:lpstr>데모 환경 설계</vt:lpstr>
      <vt:lpstr>업무 분담</vt:lpstr>
      <vt:lpstr>종합설계 수행일정</vt:lpstr>
      <vt:lpstr>GitHub</vt:lpstr>
      <vt:lpstr>필요기술 및 참고 문헌</vt:lpstr>
    </vt:vector>
  </TitlesOfParts>
  <Company>한국산업기술대학교 교무팀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’2007 하계방학 프로젝트실습 안내</dc:title>
  <dc:creator>공학교육인증</dc:creator>
  <cp:lastModifiedBy>Sumin Lee</cp:lastModifiedBy>
  <cp:revision>207</cp:revision>
  <dcterms:created xsi:type="dcterms:W3CDTF">2007-05-11T05:56:01Z</dcterms:created>
  <dcterms:modified xsi:type="dcterms:W3CDTF">2017-03-23T07:04:00Z</dcterms:modified>
</cp:coreProperties>
</file>

<file path=docProps/thumbnail.jpeg>
</file>